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n Pearson" initials="SP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79" y="167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6220" y="228600"/>
            <a:ext cx="5715000" cy="548216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>
                <a:solidFill>
                  <a:srgbClr val="0070C0"/>
                </a:solidFill>
                <a:latin typeface="Papyrus" pitchFamily="66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>  </a:t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>Income </a:t>
            </a: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>Support Division I</a:t>
            </a: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nformation </a:t>
            </a:r>
            <a:r>
              <a:rPr lang="en-US" sz="2200" b="1" dirty="0">
                <a:solidFill>
                  <a:srgbClr val="0070C0"/>
                </a:solidFill>
                <a:latin typeface="Papyrus" pitchFamily="66" charset="0"/>
              </a:rPr>
              <a:t>Line</a:t>
            </a:r>
            <a:br>
              <a:rPr lang="en-US" sz="2200" b="1" dirty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200" dirty="0">
                <a:solidFill>
                  <a:schemeClr val="tx1"/>
                </a:solidFill>
                <a:latin typeface="+mn-lt"/>
              </a:rPr>
              <a:t>1-855-309-3766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(1-855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30-YESNM)</a:t>
            </a:r>
            <a:r>
              <a:rPr lang="en-US" sz="2200" b="1" dirty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200" b="1" dirty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        </a:t>
            </a:r>
            <a:r>
              <a:rPr lang="en-US" sz="20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0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2875" y="533400"/>
            <a:ext cx="3048000" cy="3924300"/>
          </a:xfrm>
        </p:spPr>
        <p:txBody>
          <a:bodyPr>
            <a:noAutofit/>
          </a:bodyPr>
          <a:lstStyle/>
          <a:p>
            <a:pPr marL="171450" indent="-171450">
              <a:spcAft>
                <a:spcPts val="600"/>
              </a:spcAft>
            </a:pPr>
            <a:endParaRPr lang="en-US" sz="1100" b="1" dirty="0" smtClean="0"/>
          </a:p>
          <a:p>
            <a:pPr marL="171450" indent="-171450">
              <a:spcAft>
                <a:spcPts val="600"/>
              </a:spcAft>
            </a:pPr>
            <a:r>
              <a:rPr lang="en-US" sz="1150" b="1" dirty="0" smtClean="0"/>
              <a:t>What is the Human Services Department Income </a:t>
            </a:r>
            <a:r>
              <a:rPr lang="en-US" sz="1150" b="1" dirty="0"/>
              <a:t>Support </a:t>
            </a:r>
            <a:r>
              <a:rPr lang="en-US" sz="1150" b="1" dirty="0" smtClean="0"/>
              <a:t>Division’s </a:t>
            </a:r>
            <a:r>
              <a:rPr lang="en-US" sz="1150" b="1" dirty="0" smtClean="0"/>
              <a:t>(ISD) Information Line?  </a:t>
            </a:r>
            <a:r>
              <a:rPr lang="en-US" sz="1150" dirty="0" smtClean="0">
                <a:cs typeface="Microsoft Sans Serif" panose="020B0604020202020204" pitchFamily="34" charset="0"/>
              </a:rPr>
              <a:t>The ISD </a:t>
            </a:r>
            <a:r>
              <a:rPr lang="en-US" sz="1150" dirty="0">
                <a:cs typeface="Microsoft Sans Serif" panose="020B0604020202020204" pitchFamily="34" charset="0"/>
              </a:rPr>
              <a:t>Information Line </a:t>
            </a:r>
            <a:r>
              <a:rPr lang="en-US" sz="1150" dirty="0" smtClean="0">
                <a:cs typeface="Microsoft Sans Serif" panose="020B0604020202020204" pitchFamily="34" charset="0"/>
              </a:rPr>
              <a:t>provides </a:t>
            </a:r>
            <a:r>
              <a:rPr lang="en-US" sz="1150" dirty="0">
                <a:cs typeface="Microsoft Sans Serif" panose="020B0604020202020204" pitchFamily="34" charset="0"/>
              </a:rPr>
              <a:t>basic information about </a:t>
            </a:r>
            <a:r>
              <a:rPr lang="en-US" sz="1150" dirty="0" smtClean="0">
                <a:cs typeface="Microsoft Sans Serif" panose="020B0604020202020204" pitchFamily="34" charset="0"/>
              </a:rPr>
              <a:t>assistance programs </a:t>
            </a:r>
            <a:r>
              <a:rPr lang="en-US" sz="1150" dirty="0">
                <a:cs typeface="Microsoft Sans Serif" panose="020B0604020202020204" pitchFamily="34" charset="0"/>
              </a:rPr>
              <a:t>offered by the Income Support </a:t>
            </a:r>
            <a:r>
              <a:rPr lang="en-US" sz="1150" dirty="0" smtClean="0">
                <a:cs typeface="Microsoft Sans Serif" panose="020B0604020202020204" pitchFamily="34" charset="0"/>
              </a:rPr>
              <a:t>Division such as Cash, Food and Energy Assistance and Medicaid. </a:t>
            </a:r>
            <a:r>
              <a:rPr lang="en-US" sz="1150" dirty="0">
                <a:cs typeface="Microsoft Sans Serif" panose="020B0604020202020204" pitchFamily="34" charset="0"/>
              </a:rPr>
              <a:t>It also provides specific information on your case. The information is provided in both English or Spanish to better serve New Mexico residents. </a:t>
            </a:r>
          </a:p>
          <a:p>
            <a:pPr marL="171450" indent="-171450">
              <a:spcAft>
                <a:spcPts val="600"/>
              </a:spcAft>
            </a:pPr>
            <a:r>
              <a:rPr lang="en-US" sz="1150" b="1" dirty="0" smtClean="0">
                <a:cs typeface="Microsoft Sans Serif" panose="020B0604020202020204" pitchFamily="34" charset="0"/>
              </a:rPr>
              <a:t>How </a:t>
            </a:r>
            <a:r>
              <a:rPr lang="en-US" sz="1150" b="1" dirty="0" smtClean="0">
                <a:cs typeface="Microsoft Sans Serif" panose="020B0604020202020204" pitchFamily="34" charset="0"/>
              </a:rPr>
              <a:t>does this help me?  </a:t>
            </a:r>
            <a:r>
              <a:rPr lang="en-US" sz="1150" dirty="0" smtClean="0">
                <a:cs typeface="Microsoft Sans Serif" panose="020B0604020202020204" pitchFamily="34" charset="0"/>
              </a:rPr>
              <a:t>The ISD Information Line allows New Mexicans to </a:t>
            </a:r>
            <a:r>
              <a:rPr lang="en-US" sz="1150" dirty="0">
                <a:cs typeface="Microsoft Sans Serif" panose="020B0604020202020204" pitchFamily="34" charset="0"/>
              </a:rPr>
              <a:t>check details of </a:t>
            </a:r>
            <a:r>
              <a:rPr lang="en-US" sz="1150" dirty="0" smtClean="0">
                <a:cs typeface="Microsoft Sans Serif" panose="020B0604020202020204" pitchFamily="34" charset="0"/>
              </a:rPr>
              <a:t>their case</a:t>
            </a:r>
            <a:r>
              <a:rPr lang="en-US" sz="1150" dirty="0" smtClean="0">
                <a:cs typeface="Microsoft Sans Serif" panose="020B0604020202020204" pitchFamily="34" charset="0"/>
              </a:rPr>
              <a:t>. These details include </a:t>
            </a:r>
            <a:r>
              <a:rPr lang="en-US" sz="1150" dirty="0" smtClean="0">
                <a:cs typeface="Microsoft Sans Serif" panose="020B0604020202020204" pitchFamily="34" charset="0"/>
              </a:rPr>
              <a:t>the status </a:t>
            </a:r>
            <a:r>
              <a:rPr lang="en-US" sz="1150" dirty="0" smtClean="0">
                <a:cs typeface="Microsoft Sans Serif" panose="020B0604020202020204" pitchFamily="34" charset="0"/>
              </a:rPr>
              <a:t>of </a:t>
            </a:r>
            <a:r>
              <a:rPr lang="en-US" sz="1150" dirty="0" smtClean="0">
                <a:cs typeface="Microsoft Sans Serif" panose="020B0604020202020204" pitchFamily="34" charset="0"/>
              </a:rPr>
              <a:t>the case</a:t>
            </a:r>
            <a:r>
              <a:rPr lang="en-US" sz="1150" dirty="0" smtClean="0">
                <a:cs typeface="Microsoft Sans Serif" panose="020B0604020202020204" pitchFamily="34" charset="0"/>
              </a:rPr>
              <a:t>, </a:t>
            </a:r>
            <a:r>
              <a:rPr lang="en-US" sz="1150" dirty="0" smtClean="0">
                <a:cs typeface="Microsoft Sans Serif" panose="020B0604020202020204" pitchFamily="34" charset="0"/>
              </a:rPr>
              <a:t>benefit </a:t>
            </a:r>
            <a:r>
              <a:rPr lang="en-US" sz="1150" dirty="0" smtClean="0">
                <a:cs typeface="Microsoft Sans Serif" panose="020B0604020202020204" pitchFamily="34" charset="0"/>
              </a:rPr>
              <a:t>amounts, any upcoming appointments, or pending documents needed for case processing. </a:t>
            </a:r>
            <a:endParaRPr lang="en-US" sz="1150" dirty="0" smtClean="0">
              <a:cs typeface="Microsoft Sans Serif" panose="020B0604020202020204" pitchFamily="34" charset="0"/>
            </a:endParaRPr>
          </a:p>
          <a:p>
            <a:pPr marL="171450" indent="-171450">
              <a:spcAft>
                <a:spcPts val="600"/>
              </a:spcAft>
            </a:pPr>
            <a:r>
              <a:rPr lang="en-US" sz="1150" b="1" dirty="0" smtClean="0">
                <a:cs typeface="Microsoft Sans Serif" panose="020B0604020202020204" pitchFamily="34" charset="0"/>
              </a:rPr>
              <a:t>When </a:t>
            </a:r>
            <a:r>
              <a:rPr lang="en-US" sz="1150" b="1" dirty="0">
                <a:cs typeface="Microsoft Sans Serif" panose="020B0604020202020204" pitchFamily="34" charset="0"/>
              </a:rPr>
              <a:t>can I start using the </a:t>
            </a:r>
            <a:r>
              <a:rPr lang="en-US" sz="1150" b="1" dirty="0" smtClean="0">
                <a:cs typeface="Microsoft Sans Serif" panose="020B0604020202020204" pitchFamily="34" charset="0"/>
              </a:rPr>
              <a:t>ISD </a:t>
            </a:r>
            <a:r>
              <a:rPr lang="en-US" sz="1150" b="1" dirty="0">
                <a:cs typeface="Microsoft Sans Serif" panose="020B0604020202020204" pitchFamily="34" charset="0"/>
              </a:rPr>
              <a:t>Information Line?  </a:t>
            </a:r>
            <a:r>
              <a:rPr lang="en-US" sz="1150" dirty="0">
                <a:cs typeface="Microsoft Sans Serif" panose="020B0604020202020204" pitchFamily="34" charset="0"/>
              </a:rPr>
              <a:t>Beginning February 3, 2014, you will be able to call the </a:t>
            </a:r>
            <a:r>
              <a:rPr lang="en-US" sz="1150" dirty="0" smtClean="0">
                <a:cs typeface="Microsoft Sans Serif" panose="020B0604020202020204" pitchFamily="34" charset="0"/>
              </a:rPr>
              <a:t>ISD Information Line 24 hours a day/7 days a week to </a:t>
            </a:r>
            <a:r>
              <a:rPr lang="en-US" sz="1150" dirty="0">
                <a:cs typeface="Microsoft Sans Serif" panose="020B0604020202020204" pitchFamily="34" charset="0"/>
              </a:rPr>
              <a:t>retrieve your </a:t>
            </a:r>
            <a:r>
              <a:rPr lang="en-US" sz="1150" dirty="0" smtClean="0">
                <a:cs typeface="Microsoft Sans Serif" panose="020B0604020202020204" pitchFamily="34" charset="0"/>
              </a:rPr>
              <a:t>case information. </a:t>
            </a:r>
            <a:endParaRPr lang="en-US" sz="1150" dirty="0">
              <a:cs typeface="Microsoft Sans Serif" panose="020B0604020202020204" pitchFamily="34" charset="0"/>
            </a:endParaRPr>
          </a:p>
          <a:p>
            <a:pPr marL="171450" indent="-171450">
              <a:spcAft>
                <a:spcPts val="600"/>
              </a:spcAft>
            </a:pPr>
            <a:endParaRPr lang="en-US" sz="1100" dirty="0" smtClean="0"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71450" indent="-171450" algn="just">
              <a:spcAft>
                <a:spcPts val="400"/>
              </a:spcAft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71450" indent="-171450" algn="just">
              <a:spcAft>
                <a:spcPts val="400"/>
              </a:spcAft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b="1" u="sng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r>
              <a:rPr lang="en-US" sz="1100" b="1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en-US" sz="1100" b="1" u="sng" dirty="0"/>
          </a:p>
          <a:p>
            <a:pPr marL="0" indent="0" algn="just">
              <a:spcAft>
                <a:spcPts val="400"/>
              </a:spcAft>
              <a:buNone/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0" indent="0" algn="just">
              <a:spcAft>
                <a:spcPts val="400"/>
              </a:spcAft>
              <a:buNone/>
            </a:pPr>
            <a:endParaRPr lang="en-US" sz="1100" b="1" dirty="0" smtClean="0"/>
          </a:p>
        </p:txBody>
      </p:sp>
      <p:pic>
        <p:nvPicPr>
          <p:cNvPr id="9" name="Picture 8" descr="HSDLogo-Horizont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76200"/>
            <a:ext cx="1466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gurulec\AppData\Local\Microsoft\Windows\Temporary Internet Files\Content.IE5\8TRT47N8\dglxasset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1419999"/>
            <a:ext cx="2152650" cy="185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33750" y="3429000"/>
            <a:ext cx="2781300" cy="3290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50" b="1" dirty="0"/>
              <a:t>How do I access the </a:t>
            </a:r>
            <a:r>
              <a:rPr lang="en-US" sz="1150" b="1" dirty="0" smtClean="0"/>
              <a:t>ISD </a:t>
            </a:r>
            <a:r>
              <a:rPr lang="en-US" sz="1150" b="1" dirty="0" smtClean="0"/>
              <a:t>Information Line</a:t>
            </a:r>
            <a:r>
              <a:rPr lang="en-US" sz="1150" b="1" dirty="0"/>
              <a:t>? </a:t>
            </a:r>
            <a:r>
              <a:rPr lang="en-US" sz="1150" dirty="0">
                <a:cs typeface="Microsoft Sans Serif" panose="020B0604020202020204" pitchFamily="34" charset="0"/>
              </a:rPr>
              <a:t> Dial  </a:t>
            </a:r>
            <a:r>
              <a:rPr lang="en-US" sz="1150" b="1" dirty="0" smtClean="0">
                <a:cs typeface="Microsoft Sans Serif" panose="020B0604020202020204" pitchFamily="34" charset="0"/>
              </a:rPr>
              <a:t>1-855-309-3766</a:t>
            </a:r>
            <a:r>
              <a:rPr lang="en-US" sz="1150" dirty="0" smtClean="0">
                <a:cs typeface="Microsoft Sans Serif" panose="020B0604020202020204" pitchFamily="34" charset="0"/>
              </a:rPr>
              <a:t> and </a:t>
            </a:r>
            <a:r>
              <a:rPr lang="en-US" sz="1150" dirty="0">
                <a:cs typeface="Microsoft Sans Serif" panose="020B0604020202020204" pitchFamily="34" charset="0"/>
              </a:rPr>
              <a:t>select the correct option to obtain the information needed. 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50" b="1" dirty="0" smtClean="0"/>
              <a:t>What  </a:t>
            </a:r>
            <a:r>
              <a:rPr lang="en-US" sz="1150" b="1" dirty="0"/>
              <a:t>information do I need to access the </a:t>
            </a:r>
            <a:r>
              <a:rPr lang="en-US" sz="1150" b="1" dirty="0" smtClean="0"/>
              <a:t>ISD </a:t>
            </a:r>
            <a:r>
              <a:rPr lang="en-US" sz="1150" b="1" dirty="0"/>
              <a:t>Information </a:t>
            </a:r>
            <a:r>
              <a:rPr lang="en-US" sz="1150" b="1" dirty="0" smtClean="0"/>
              <a:t>Line? </a:t>
            </a:r>
            <a:r>
              <a:rPr lang="en-US" sz="1150" dirty="0"/>
              <a:t> </a:t>
            </a:r>
            <a:r>
              <a:rPr lang="en-US" sz="1150" dirty="0" smtClean="0">
                <a:cs typeface="Microsoft Sans Serif" panose="020B0604020202020204" pitchFamily="34" charset="0"/>
              </a:rPr>
              <a:t>To </a:t>
            </a:r>
            <a:r>
              <a:rPr lang="en-US" sz="1150" dirty="0">
                <a:cs typeface="Microsoft Sans Serif" panose="020B0604020202020204" pitchFamily="34" charset="0"/>
              </a:rPr>
              <a:t>access case information you will need the head of household’s </a:t>
            </a:r>
            <a:r>
              <a:rPr lang="en-US" sz="1150" dirty="0" smtClean="0">
                <a:cs typeface="Microsoft Sans Serif" panose="020B0604020202020204" pitchFamily="34" charset="0"/>
              </a:rPr>
              <a:t>social </a:t>
            </a:r>
            <a:r>
              <a:rPr lang="en-US" sz="1150" dirty="0">
                <a:cs typeface="Microsoft Sans Serif" panose="020B0604020202020204" pitchFamily="34" charset="0"/>
              </a:rPr>
              <a:t>security number or their individual identification number. </a:t>
            </a:r>
            <a:endParaRPr lang="en-US" sz="1150" b="1" u="sng" dirty="0"/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50" b="1" dirty="0"/>
              <a:t>Can anyone on the case look up information? </a:t>
            </a:r>
            <a:r>
              <a:rPr lang="en-US" sz="1150" dirty="0">
                <a:cs typeface="Microsoft Sans Serif" panose="020B0604020202020204" pitchFamily="34" charset="0"/>
              </a:rPr>
              <a:t>The </a:t>
            </a:r>
            <a:r>
              <a:rPr lang="en-US" sz="1150" dirty="0" smtClean="0">
                <a:cs typeface="Microsoft Sans Serif" panose="020B0604020202020204" pitchFamily="34" charset="0"/>
              </a:rPr>
              <a:t>ISD </a:t>
            </a:r>
            <a:r>
              <a:rPr lang="en-US" sz="1150" dirty="0">
                <a:cs typeface="Microsoft Sans Serif" panose="020B0604020202020204" pitchFamily="34" charset="0"/>
              </a:rPr>
              <a:t>Information Line only provides information by the head of the household on the case no other case members information can be used to obtain case </a:t>
            </a:r>
            <a:r>
              <a:rPr lang="en-US" sz="1150" dirty="0" smtClean="0">
                <a:cs typeface="Microsoft Sans Serif" panose="020B0604020202020204" pitchFamily="34" charset="0"/>
              </a:rPr>
              <a:t>information.  </a:t>
            </a:r>
            <a:endParaRPr lang="en-US" sz="1150" dirty="0">
              <a:cs typeface="Microsoft Sans Serif" panose="020B0604020202020204" pitchFamily="34" charset="0"/>
            </a:endParaRPr>
          </a:p>
          <a:p>
            <a:pPr>
              <a:spcAft>
                <a:spcPts val="400"/>
              </a:spcAft>
            </a:pPr>
            <a:endParaRPr lang="en-US" sz="1100" b="1" dirty="0">
              <a:cs typeface="Microsoft Sans Serif" panose="020B0604020202020204" pitchFamily="34" charset="0"/>
            </a:endParaRPr>
          </a:p>
          <a:p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143000"/>
            <a:ext cx="24577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Papyrus" panose="03070502060502030205" pitchFamily="66" charset="0"/>
              </a:rPr>
              <a:t>INFORMATION LINE 24/7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050" y="5188902"/>
            <a:ext cx="30353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F0"/>
                </a:solidFill>
              </a:rPr>
              <a:t>We encourage you to contact </a:t>
            </a:r>
          </a:p>
          <a:p>
            <a:r>
              <a:rPr lang="en-US" b="1" i="1" dirty="0">
                <a:solidFill>
                  <a:srgbClr val="00B0F0"/>
                </a:solidFill>
              </a:rPr>
              <a:t>o</a:t>
            </a:r>
            <a:r>
              <a:rPr lang="en-US" b="1" i="1" dirty="0" smtClean="0">
                <a:solidFill>
                  <a:srgbClr val="00B0F0"/>
                </a:solidFill>
              </a:rPr>
              <a:t>ur information line toll free </a:t>
            </a:r>
          </a:p>
          <a:p>
            <a:r>
              <a:rPr lang="en-US" b="1" i="1" dirty="0" smtClean="0">
                <a:solidFill>
                  <a:srgbClr val="00B0F0"/>
                </a:solidFill>
              </a:rPr>
              <a:t>to answer your basic case</a:t>
            </a:r>
          </a:p>
          <a:p>
            <a:r>
              <a:rPr lang="en-US" b="1" i="1" dirty="0" smtClean="0">
                <a:solidFill>
                  <a:srgbClr val="00B0F0"/>
                </a:solidFill>
              </a:rPr>
              <a:t>information.  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06930" y="6629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1-855-309-3766 </a:t>
            </a:r>
          </a:p>
          <a:p>
            <a:pPr algn="ctr"/>
            <a:r>
              <a:rPr lang="en-US" b="1" dirty="0" smtClean="0"/>
              <a:t>(1-855 </a:t>
            </a:r>
            <a:r>
              <a:rPr lang="en-US" b="1" dirty="0"/>
              <a:t>30-YESNM)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4196" y="7547281"/>
            <a:ext cx="4699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You can also get </a:t>
            </a:r>
            <a:r>
              <a:rPr lang="en-US" sz="1200" b="1" dirty="0" smtClean="0"/>
              <a:t>information about your case on-line </a:t>
            </a:r>
            <a:r>
              <a:rPr lang="en-US" sz="1200" b="1" dirty="0" smtClean="0"/>
              <a:t>at </a:t>
            </a:r>
            <a:r>
              <a:rPr lang="en-US" sz="1200" b="1" i="1" dirty="0" smtClean="0"/>
              <a:t>Yes.state.nm.us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25930" y="799653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Effective February 3, 2104 – New Lobby Hours:  9:00 a.m. to 4:00 p.m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46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3703</TotalTime>
  <Words>296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       Income Support Division Information Line 1-855-309-3766 (1-855 30-YESNM)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HSD</dc:creator>
  <cp:lastModifiedBy>HSD</cp:lastModifiedBy>
  <cp:revision>147</cp:revision>
  <cp:lastPrinted>2013-12-10T18:37:50Z</cp:lastPrinted>
  <dcterms:created xsi:type="dcterms:W3CDTF">2013-09-08T22:32:12Z</dcterms:created>
  <dcterms:modified xsi:type="dcterms:W3CDTF">2014-01-28T02:29:21Z</dcterms:modified>
</cp:coreProperties>
</file>