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Pearson" initials="SP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397" y="37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6604F0E-DF60-473D-9A1A-76C43ECB6BEC}" type="datetimeFigureOut">
              <a:rPr lang="en-US" smtClean="0"/>
              <a:t>1/27/2014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es.state.nm.us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6220" y="228600"/>
            <a:ext cx="5715000" cy="548216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E13F1F"/>
                </a:solidFill>
                <a:latin typeface="Segoe Script" pitchFamily="34" charset="0"/>
              </a:rPr>
              <a:t>YES</a:t>
            </a:r>
            <a:r>
              <a:rPr lang="en-US" sz="2700" b="1" dirty="0">
                <a:solidFill>
                  <a:srgbClr val="E13F1F"/>
                </a:solidFill>
                <a:latin typeface="Calibri"/>
              </a:rPr>
              <a:t> </a:t>
            </a:r>
            <a:r>
              <a:rPr lang="en-US" sz="2700" b="1" dirty="0">
                <a:solidFill>
                  <a:srgbClr val="675E47"/>
                </a:solidFill>
                <a:latin typeface="Calibri"/>
              </a:rPr>
              <a:t>- </a:t>
            </a:r>
            <a:r>
              <a:rPr lang="en-US" sz="2700" b="1" dirty="0">
                <a:solidFill>
                  <a:srgbClr val="0070C0"/>
                </a:solidFill>
                <a:latin typeface="Papyrus" pitchFamily="66" charset="0"/>
              </a:rPr>
              <a:t>New Mexico</a:t>
            </a: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600" dirty="0" smtClean="0">
                <a:latin typeface="+mn-lt"/>
              </a:rPr>
              <a:t>New Mexico’s Self-Service Eligibility Portal  </a:t>
            </a:r>
            <a:r>
              <a:rPr lang="en-US" sz="1800" u="sng" dirty="0" smtClean="0">
                <a:solidFill>
                  <a:srgbClr val="0070C0"/>
                </a:solidFill>
                <a:latin typeface="+mn-lt"/>
              </a:rPr>
              <a:t>www.yes.state.nm.us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838200"/>
            <a:ext cx="3030141" cy="8077200"/>
          </a:xfrm>
        </p:spPr>
        <p:txBody>
          <a:bodyPr>
            <a:noAutofit/>
          </a:bodyPr>
          <a:lstStyle/>
          <a:p>
            <a:pPr marL="171450" indent="-171450" algn="just">
              <a:spcAft>
                <a:spcPts val="600"/>
              </a:spcAft>
            </a:pPr>
            <a:r>
              <a:rPr lang="en-US" sz="1100" b="1" dirty="0" smtClean="0"/>
              <a:t>What is YES-NM? </a:t>
            </a:r>
            <a:r>
              <a:rPr lang="en-US" sz="1100" dirty="0" smtClean="0"/>
              <a:t>It is New Mexico’s self-service portal. Applicants may use it to apply for public assistance benefits such as Medicaid, SNAP (formerly known as food stamps), cash assistance, and LIHEAP (Low-Income Heating and Energy Assistance Program). You may also use the website to Report Changes, Renew Your Benefits, and Check Your Benefits.</a:t>
            </a: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r>
              <a:rPr lang="en-US" sz="1100" b="1" dirty="0" smtClean="0"/>
              <a:t>What does YES-NM look like?</a:t>
            </a:r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/>
            <a:endParaRPr lang="en-US" sz="1100" b="1" dirty="0" smtClean="0"/>
          </a:p>
          <a:p>
            <a:pPr marL="171450" indent="-171450" algn="just">
              <a:spcAft>
                <a:spcPts val="600"/>
              </a:spcAft>
            </a:pPr>
            <a:r>
              <a:rPr lang="en-US" sz="1100" b="1" dirty="0" smtClean="0"/>
              <a:t>How do I access YES-NM? </a:t>
            </a:r>
            <a:r>
              <a:rPr lang="en-US" sz="1100" dirty="0" smtClean="0"/>
              <a:t>It is simple: 1) click on your Internet Explorer icon, 2) type </a:t>
            </a:r>
            <a:r>
              <a:rPr lang="en-US" sz="1100" dirty="0" smtClean="0">
                <a:hlinkClick r:id="rId2"/>
              </a:rPr>
              <a:t>www.yes.state.nm.us</a:t>
            </a:r>
            <a:r>
              <a:rPr lang="en-US" sz="1100" dirty="0" smtClean="0"/>
              <a:t> in your internet browser, 3) create an account or login </a:t>
            </a:r>
            <a:r>
              <a:rPr lang="en-US" sz="1100" dirty="0" smtClean="0"/>
              <a:t>into an existing account, </a:t>
            </a:r>
            <a:r>
              <a:rPr lang="en-US" sz="1100" dirty="0" smtClean="0"/>
              <a:t>4) link your account and 5) select the appropriate button depending on the action you want to take.</a:t>
            </a:r>
          </a:p>
          <a:p>
            <a:pPr marL="171450" indent="-171450" algn="just">
              <a:spcAft>
                <a:spcPts val="400"/>
              </a:spcAft>
            </a:pPr>
            <a:r>
              <a:rPr lang="en-US" sz="1100" b="1" dirty="0" smtClean="0"/>
              <a:t>How long does it take to apply?</a:t>
            </a:r>
            <a:r>
              <a:rPr lang="en-US" sz="1100" dirty="0" smtClean="0"/>
              <a:t> It depends on many </a:t>
            </a:r>
            <a:r>
              <a:rPr lang="en-US" sz="1100" dirty="0"/>
              <a:t>factors (</a:t>
            </a:r>
            <a:r>
              <a:rPr lang="en-US" sz="1100" dirty="0" smtClean="0"/>
              <a:t>number </a:t>
            </a:r>
            <a:r>
              <a:rPr lang="en-US" sz="1100" dirty="0"/>
              <a:t>of household members, income sources, benefit </a:t>
            </a:r>
            <a:r>
              <a:rPr lang="en-US" sz="1100" dirty="0" smtClean="0"/>
              <a:t>categories applying for </a:t>
            </a:r>
            <a:r>
              <a:rPr lang="en-US" sz="1100" dirty="0"/>
              <a:t>and resources</a:t>
            </a:r>
            <a:r>
              <a:rPr lang="en-US" sz="1100" dirty="0" smtClean="0"/>
              <a:t>). On average, completing an application takes about 45 minutes.</a:t>
            </a:r>
          </a:p>
          <a:p>
            <a:pPr marL="171450" indent="-171450" algn="just">
              <a:spcAft>
                <a:spcPts val="400"/>
              </a:spcAft>
            </a:pPr>
            <a:r>
              <a:rPr lang="en-US" sz="1100" b="1" dirty="0"/>
              <a:t>Can I finish my application at another time? </a:t>
            </a:r>
            <a:r>
              <a:rPr lang="en-US" sz="1100" i="1" dirty="0"/>
              <a:t>Yes.</a:t>
            </a:r>
            <a:r>
              <a:rPr lang="en-US" sz="1100" dirty="0"/>
              <a:t> YES-NM prompts you to create a username and password so that you can start &amp; stop and access your application at a later  time to complete it. </a:t>
            </a:r>
          </a:p>
          <a:p>
            <a:pPr marL="171450" indent="-171450" algn="just">
              <a:spcAft>
                <a:spcPts val="400"/>
              </a:spcAft>
            </a:pPr>
            <a:endParaRPr lang="en-US" sz="11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276600" y="838200"/>
            <a:ext cx="3031331" cy="7905750"/>
          </a:xfrm>
        </p:spPr>
        <p:txBody>
          <a:bodyPr>
            <a:noAutofit/>
          </a:bodyPr>
          <a:lstStyle/>
          <a:p>
            <a:pPr marL="171450" indent="-171450">
              <a:spcAft>
                <a:spcPts val="600"/>
              </a:spcAft>
            </a:pPr>
            <a:r>
              <a:rPr lang="en-US" sz="1100" b="1" dirty="0"/>
              <a:t>What types of changes can I report on YES-NM? </a:t>
            </a:r>
            <a:r>
              <a:rPr lang="en-US" sz="1100" dirty="0"/>
              <a:t>YES-NM displays a list </a:t>
            </a:r>
            <a:r>
              <a:rPr lang="en-US" sz="1100"/>
              <a:t>of </a:t>
            </a:r>
            <a:r>
              <a:rPr lang="en-US" sz="1100" smtClean="0"/>
              <a:t>changes </a:t>
            </a:r>
            <a:r>
              <a:rPr lang="en-US" sz="1100" dirty="0" smtClean="0"/>
              <a:t>you can make including </a:t>
            </a:r>
            <a:r>
              <a:rPr lang="en-US" sz="1100" dirty="0"/>
              <a:t>changes </a:t>
            </a:r>
            <a:r>
              <a:rPr lang="en-US" sz="1100" dirty="0" smtClean="0"/>
              <a:t>in </a:t>
            </a:r>
            <a:r>
              <a:rPr lang="en-US" sz="1100" dirty="0"/>
              <a:t>income, expenses, household composition, death, births, address, and marital </a:t>
            </a:r>
            <a:r>
              <a:rPr lang="en-US" sz="1100" dirty="0" smtClean="0"/>
              <a:t>status.</a:t>
            </a:r>
            <a:endParaRPr lang="en-US" sz="1100" dirty="0"/>
          </a:p>
          <a:p>
            <a:pPr marL="171450" indent="-171450">
              <a:spcAft>
                <a:spcPts val="600"/>
              </a:spcAft>
            </a:pPr>
            <a:r>
              <a:rPr lang="en-US" sz="1100" b="1" dirty="0" smtClean="0"/>
              <a:t>How do a “Renew My Benefits”? </a:t>
            </a:r>
            <a:r>
              <a:rPr lang="en-US" sz="1100" dirty="0" smtClean="0"/>
              <a:t>This button  only displays for recipients who </a:t>
            </a:r>
            <a:r>
              <a:rPr lang="en-US" sz="1100" dirty="0"/>
              <a:t>are </a:t>
            </a:r>
            <a:r>
              <a:rPr lang="en-US" sz="1100" dirty="0" smtClean="0"/>
              <a:t>due for a recertification in the following month. You can </a:t>
            </a:r>
            <a:r>
              <a:rPr lang="en-US" sz="1100" dirty="0"/>
              <a:t>renew all </a:t>
            </a:r>
            <a:r>
              <a:rPr lang="en-US" sz="1100" dirty="0" smtClean="0"/>
              <a:t>or your benefits at </a:t>
            </a:r>
            <a:r>
              <a:rPr lang="en-US" sz="1100" dirty="0"/>
              <a:t>the same time. </a:t>
            </a:r>
            <a:r>
              <a:rPr lang="en-US" sz="1100" dirty="0" smtClean="0"/>
              <a:t>If you have </a:t>
            </a:r>
            <a:r>
              <a:rPr lang="en-US" sz="1100" dirty="0"/>
              <a:t>different case numbers, </a:t>
            </a:r>
            <a:r>
              <a:rPr lang="en-US" sz="1100" dirty="0" smtClean="0"/>
              <a:t>you will </a:t>
            </a:r>
            <a:r>
              <a:rPr lang="en-US" sz="1100" dirty="0"/>
              <a:t>need to renew each case number separately. </a:t>
            </a:r>
          </a:p>
          <a:p>
            <a:pPr marL="171450" indent="-171450">
              <a:spcAft>
                <a:spcPts val="600"/>
              </a:spcAft>
            </a:pPr>
            <a:r>
              <a:rPr lang="en-US" sz="1100" b="1" dirty="0" smtClean="0"/>
              <a:t>What information can I get using “Check </a:t>
            </a:r>
            <a:r>
              <a:rPr lang="en-US" sz="1100" b="1" dirty="0"/>
              <a:t>My </a:t>
            </a:r>
            <a:r>
              <a:rPr lang="en-US" sz="1100" b="1" dirty="0" smtClean="0"/>
              <a:t>Benefits”? </a:t>
            </a:r>
            <a:r>
              <a:rPr lang="en-US" sz="1100" dirty="0" smtClean="0"/>
              <a:t>This section displays </a:t>
            </a:r>
            <a:r>
              <a:rPr lang="en-US" sz="1100" dirty="0"/>
              <a:t>the status of </a:t>
            </a:r>
            <a:r>
              <a:rPr lang="en-US" sz="1100" dirty="0" smtClean="0"/>
              <a:t>your benefits</a:t>
            </a:r>
            <a:r>
              <a:rPr lang="en-US" sz="1100" dirty="0"/>
              <a:t>, any </a:t>
            </a:r>
            <a:r>
              <a:rPr lang="en-US" sz="1100" dirty="0" smtClean="0"/>
              <a:t>upcoming or missed </a:t>
            </a:r>
            <a:r>
              <a:rPr lang="en-US" sz="1100" dirty="0"/>
              <a:t>appointments, any outstanding </a:t>
            </a:r>
            <a:r>
              <a:rPr lang="en-US" sz="1100" dirty="0" smtClean="0"/>
              <a:t>verifications needed</a:t>
            </a:r>
            <a:r>
              <a:rPr lang="en-US" sz="1100" dirty="0"/>
              <a:t>, </a:t>
            </a:r>
            <a:r>
              <a:rPr lang="en-US" sz="1100" dirty="0" smtClean="0"/>
              <a:t>and the status </a:t>
            </a:r>
            <a:r>
              <a:rPr lang="en-US" sz="1100" dirty="0"/>
              <a:t>of </a:t>
            </a:r>
            <a:r>
              <a:rPr lang="en-US" sz="1100" dirty="0" smtClean="0"/>
              <a:t>any Change Reports , </a:t>
            </a:r>
            <a:r>
              <a:rPr lang="en-US" sz="1100" dirty="0"/>
              <a:t>Recertification or Fair Hearing requests</a:t>
            </a:r>
            <a:r>
              <a:rPr lang="en-US" sz="1100" dirty="0" smtClean="0"/>
              <a:t>.  It also provides information on any applications submitted including the application </a:t>
            </a:r>
            <a:r>
              <a:rPr lang="en-US" sz="1100" dirty="0"/>
              <a:t>number, </a:t>
            </a:r>
            <a:r>
              <a:rPr lang="en-US" sz="1100" dirty="0" smtClean="0"/>
              <a:t>the date </a:t>
            </a:r>
            <a:r>
              <a:rPr lang="en-US" sz="1100" dirty="0"/>
              <a:t>submitted, application details </a:t>
            </a:r>
            <a:r>
              <a:rPr lang="en-US" sz="1100" dirty="0" smtClean="0"/>
              <a:t>and the </a:t>
            </a:r>
            <a:r>
              <a:rPr lang="en-US" sz="1100" dirty="0"/>
              <a:t>status of </a:t>
            </a:r>
            <a:r>
              <a:rPr lang="en-US" sz="1100" dirty="0" smtClean="0"/>
              <a:t>application. </a:t>
            </a:r>
          </a:p>
          <a:p>
            <a:pPr marL="171450" indent="-171450">
              <a:spcAft>
                <a:spcPts val="600"/>
              </a:spcAft>
            </a:pPr>
            <a:r>
              <a:rPr lang="en-US" sz="1100" b="1" dirty="0" smtClean="0"/>
              <a:t>Is there another way to “Check </a:t>
            </a:r>
            <a:r>
              <a:rPr lang="en-US" sz="1100" b="1" dirty="0"/>
              <a:t>My Benefits”? </a:t>
            </a:r>
            <a:r>
              <a:rPr lang="en-US" sz="1100" i="1" dirty="0" smtClean="0"/>
              <a:t>Yes  </a:t>
            </a:r>
            <a:r>
              <a:rPr lang="en-US" sz="1100" dirty="0" smtClean="0"/>
              <a:t>The Income Support Division </a:t>
            </a:r>
            <a:r>
              <a:rPr lang="en-US" sz="1100" dirty="0"/>
              <a:t>Information Line allows New Mexicans to check details of </a:t>
            </a:r>
            <a:r>
              <a:rPr lang="en-US" sz="1100" dirty="0" smtClean="0"/>
              <a:t>their case</a:t>
            </a:r>
            <a:r>
              <a:rPr lang="en-US" sz="1100" dirty="0"/>
              <a:t>. These details </a:t>
            </a:r>
            <a:r>
              <a:rPr lang="en-US" sz="1100" dirty="0" smtClean="0"/>
              <a:t>include the status </a:t>
            </a:r>
            <a:r>
              <a:rPr lang="en-US" sz="1100" dirty="0"/>
              <a:t>of </a:t>
            </a:r>
            <a:r>
              <a:rPr lang="en-US" sz="1100" dirty="0" smtClean="0"/>
              <a:t>your case</a:t>
            </a:r>
            <a:r>
              <a:rPr lang="en-US" sz="1100" dirty="0"/>
              <a:t>, </a:t>
            </a:r>
            <a:r>
              <a:rPr lang="en-US" sz="1100" dirty="0" smtClean="0"/>
              <a:t>benefit </a:t>
            </a:r>
            <a:r>
              <a:rPr lang="en-US" sz="1100" dirty="0"/>
              <a:t>amounts, any upcoming </a:t>
            </a:r>
            <a:r>
              <a:rPr lang="en-US" sz="1100" dirty="0" smtClean="0"/>
              <a:t>appointments </a:t>
            </a:r>
            <a:r>
              <a:rPr lang="en-US" sz="1100" dirty="0"/>
              <a:t>or pending documents needed for case processing. The Information line is available  24/7</a:t>
            </a:r>
            <a:r>
              <a:rPr lang="en-US" sz="1100" dirty="0" smtClean="0"/>
              <a:t>.  Just dial  </a:t>
            </a:r>
            <a:r>
              <a:rPr lang="en-US" sz="1100" b="1" dirty="0"/>
              <a:t>1-855-309-3766</a:t>
            </a:r>
            <a:r>
              <a:rPr lang="en-US" sz="1100" dirty="0"/>
              <a:t> and listen to provided options for proper assistance.</a:t>
            </a:r>
          </a:p>
          <a:p>
            <a:pPr marL="171450" indent="-171450">
              <a:spcAft>
                <a:spcPts val="600"/>
              </a:spcAft>
            </a:pPr>
            <a:r>
              <a:rPr lang="en-US" sz="1100" b="1" dirty="0" smtClean="0"/>
              <a:t>Can I scan or upload my eligibility verifications using YES-NM? </a:t>
            </a:r>
            <a:r>
              <a:rPr lang="en-US" sz="1100" i="1" dirty="0" smtClean="0"/>
              <a:t>Yes. </a:t>
            </a:r>
            <a:r>
              <a:rPr lang="en-US" sz="1100" dirty="0" smtClean="0"/>
              <a:t>If you scan or upload required verifications (i.e. proof of income),  the Human Services Department will be able to process your application more </a:t>
            </a:r>
            <a:r>
              <a:rPr lang="en-US" sz="1100" dirty="0"/>
              <a:t> </a:t>
            </a:r>
            <a:r>
              <a:rPr lang="en-US" sz="1100" dirty="0" smtClean="0"/>
              <a:t>quickly.</a:t>
            </a:r>
          </a:p>
          <a:p>
            <a:pPr marL="171450" indent="-171450">
              <a:spcAft>
                <a:spcPts val="600"/>
              </a:spcAft>
            </a:pPr>
            <a:r>
              <a:rPr lang="en-US" sz="1100" b="1" dirty="0" smtClean="0"/>
              <a:t>Can I still apply using a paper application? </a:t>
            </a:r>
            <a:r>
              <a:rPr lang="en-US" sz="1100" i="1" dirty="0" smtClean="0"/>
              <a:t>Yes. </a:t>
            </a:r>
            <a:r>
              <a:rPr lang="en-US" sz="1100" dirty="0" smtClean="0"/>
              <a:t>Paper applications may be dropped off at your local HSD office. You may also mail them to: Central ASPEN Scanning Area </a:t>
            </a:r>
            <a:r>
              <a:rPr lang="da-DK" sz="1100" dirty="0" smtClean="0"/>
              <a:t>P.O</a:t>
            </a:r>
            <a:r>
              <a:rPr lang="da-DK" sz="1100" dirty="0"/>
              <a:t>. Box 830 Bernalillo, NM </a:t>
            </a:r>
            <a:r>
              <a:rPr lang="da-DK" sz="1100" dirty="0" smtClean="0"/>
              <a:t>87004.</a:t>
            </a:r>
            <a:r>
              <a:rPr lang="en-US" sz="1100" dirty="0" smtClean="0"/>
              <a:t> For Medicaid </a:t>
            </a:r>
            <a:r>
              <a:rPr lang="en-US" sz="1100" dirty="0"/>
              <a:t>only applications, </a:t>
            </a:r>
            <a:r>
              <a:rPr lang="en-US" sz="1100" dirty="0" smtClean="0"/>
              <a:t>call the Medicaid Expansion Hotline  at </a:t>
            </a:r>
            <a:r>
              <a:rPr lang="en-US" sz="1100" b="1" dirty="0" smtClean="0"/>
              <a:t>1-855-637-6574</a:t>
            </a:r>
            <a:r>
              <a:rPr lang="en-US" sz="1100" b="1" dirty="0"/>
              <a:t>.</a:t>
            </a:r>
            <a:r>
              <a:rPr lang="en-US" sz="1100" dirty="0"/>
              <a:t> </a:t>
            </a:r>
            <a:endParaRPr lang="en-US" sz="1100" dirty="0" smtClean="0"/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/>
          </a:p>
        </p:txBody>
      </p:sp>
      <p:pic>
        <p:nvPicPr>
          <p:cNvPr id="9" name="Picture 8" descr="HSDLogo-Horizont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76200"/>
            <a:ext cx="1466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83180"/>
            <a:ext cx="30480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8534399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Effective February 3, 2104 – New Lobby Hours:  9:00 a.m. to 4:00 p.m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46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3209</TotalTime>
  <Words>561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YES - New Mexico New Mexico’s Self-Service Eligibility Portal  www.yes.state.nm.us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HSD</dc:creator>
  <cp:lastModifiedBy>HSD</cp:lastModifiedBy>
  <cp:revision>127</cp:revision>
  <dcterms:created xsi:type="dcterms:W3CDTF">2013-09-08T22:32:12Z</dcterms:created>
  <dcterms:modified xsi:type="dcterms:W3CDTF">2014-01-28T02:13:23Z</dcterms:modified>
</cp:coreProperties>
</file>