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5330" r:id="rId2"/>
  </p:sldMasterIdLst>
  <p:notesMasterIdLst>
    <p:notesMasterId r:id="rId5"/>
  </p:notesMasterIdLst>
  <p:handoutMasterIdLst>
    <p:handoutMasterId r:id="rId6"/>
  </p:handoutMasterIdLst>
  <p:sldIdLst>
    <p:sldId id="262" r:id="rId3"/>
    <p:sldId id="323" r:id="rId4"/>
  </p:sldIdLst>
  <p:sldSz cx="9144000" cy="6858000" type="screen4x3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vato, Julie" initials="LJ" lastIdx="33" clrIdx="0">
    <p:extLst/>
  </p:cmAuthor>
  <p:cmAuthor id="2" name="Sanchez, Jason" initials="SJ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00FFFF"/>
    <a:srgbClr val="0066FF"/>
    <a:srgbClr val="9900CC"/>
    <a:srgbClr val="33CC33"/>
    <a:srgbClr val="00CC00"/>
    <a:srgbClr val="33CCCC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964" autoAdjust="0"/>
  </p:normalViewPr>
  <p:slideViewPr>
    <p:cSldViewPr>
      <p:cViewPr varScale="1">
        <p:scale>
          <a:sx n="67" d="100"/>
          <a:sy n="67" d="100"/>
        </p:scale>
        <p:origin x="869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  Medicaid General Fund Projection to FY2020</a:t>
            </a:r>
          </a:p>
        </c:rich>
      </c:tx>
      <c:layout>
        <c:manualLayout>
          <c:xMode val="edge"/>
          <c:yMode val="edge"/>
          <c:x val="0.10831758530183727"/>
          <c:y val="0.12102874432677761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Sheet1!$D$7</c:f>
              <c:strCache>
                <c:ptCount val="1"/>
                <c:pt idx="0">
                  <c:v>General Fund </c:v>
                </c:pt>
              </c:strCache>
            </c:strRef>
          </c:tx>
          <c:cat>
            <c:strRef>
              <c:f>Sheet1!$E$3:$K$4</c:f>
              <c:strCache>
                <c:ptCount val="7"/>
                <c:pt idx="0">
                  <c:v>FY14</c:v>
                </c:pt>
                <c:pt idx="1">
                  <c:v>FY15</c:v>
                </c:pt>
                <c:pt idx="2">
                  <c:v>FY16</c:v>
                </c:pt>
                <c:pt idx="3">
                  <c:v>FY17</c:v>
                </c:pt>
                <c:pt idx="4">
                  <c:v>FY18</c:v>
                </c:pt>
                <c:pt idx="5">
                  <c:v>FY19</c:v>
                </c:pt>
                <c:pt idx="6">
                  <c:v>FY20</c:v>
                </c:pt>
              </c:strCache>
            </c:strRef>
          </c:cat>
          <c:val>
            <c:numRef>
              <c:f>Sheet1!$E$7:$K$7</c:f>
              <c:numCache>
                <c:formatCode>"$"#,##0.0_);[Red]\("$"#,##0.0\)</c:formatCode>
                <c:ptCount val="7"/>
                <c:pt idx="0">
                  <c:v>904.77099999999996</c:v>
                </c:pt>
                <c:pt idx="1">
                  <c:v>893.30399999999997</c:v>
                </c:pt>
                <c:pt idx="2">
                  <c:v>933.38099999999997</c:v>
                </c:pt>
                <c:pt idx="3">
                  <c:v>976.97</c:v>
                </c:pt>
                <c:pt idx="4">
                  <c:v>1055.499</c:v>
                </c:pt>
                <c:pt idx="5">
                  <c:v>1115.921</c:v>
                </c:pt>
                <c:pt idx="6">
                  <c:v>1216.5709999999999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2856808"/>
        <c:axId val="232857200"/>
      </c:lineChart>
      <c:catAx>
        <c:axId val="2328568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32857200"/>
        <c:crosses val="autoZero"/>
        <c:auto val="1"/>
        <c:lblAlgn val="ctr"/>
        <c:lblOffset val="100"/>
        <c:noMultiLvlLbl val="0"/>
      </c:catAx>
      <c:valAx>
        <c:axId val="232857200"/>
        <c:scaling>
          <c:orientation val="minMax"/>
          <c:min val="800"/>
        </c:scaling>
        <c:delete val="0"/>
        <c:axPos val="l"/>
        <c:majorGridlines/>
        <c:numFmt formatCode="&quot;$&quot;#,##0.0_);[Red]\(&quot;$&quot;#,##0.0\)" sourceLinked="1"/>
        <c:majorTickMark val="out"/>
        <c:minorTickMark val="none"/>
        <c:tickLblPos val="nextTo"/>
        <c:crossAx val="2328568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440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82" tIns="46641" rIns="93282" bIns="46641" numCol="1" anchor="t" anchorCtr="0" compatLnSpc="1">
            <a:prstTxWarp prst="textNoShape">
              <a:avLst/>
            </a:prstTxWarp>
          </a:bodyPr>
          <a:lstStyle>
            <a:lvl1pPr defTabSz="932905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7110" y="0"/>
            <a:ext cx="304440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82" tIns="46641" rIns="93282" bIns="46641" numCol="1" anchor="t" anchorCtr="0" compatLnSpc="1">
            <a:prstTxWarp prst="textNoShape">
              <a:avLst/>
            </a:prstTxWarp>
          </a:bodyPr>
          <a:lstStyle>
            <a:lvl1pPr algn="r" defTabSz="932905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FF92B9A0-A99F-4FC1-A783-890358778C1A}" type="datetimeFigureOut">
              <a:rPr lang="en-US"/>
              <a:pPr>
                <a:defRPr/>
              </a:pPr>
              <a:t>1/13/2016</a:t>
            </a:fld>
            <a:endParaRPr lang="en-US" dirty="0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375"/>
            <a:ext cx="304440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82" tIns="46641" rIns="93282" bIns="46641" numCol="1" anchor="b" anchorCtr="0" compatLnSpc="1">
            <a:prstTxWarp prst="textNoShape">
              <a:avLst/>
            </a:prstTxWarp>
          </a:bodyPr>
          <a:lstStyle>
            <a:lvl1pPr defTabSz="932905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7110" y="8842375"/>
            <a:ext cx="304440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82" tIns="46641" rIns="93282" bIns="46641" numCol="1" anchor="b" anchorCtr="0" compatLnSpc="1">
            <a:prstTxWarp prst="textNoShape">
              <a:avLst/>
            </a:prstTxWarp>
          </a:bodyPr>
          <a:lstStyle>
            <a:lvl1pPr algn="r" defTabSz="931933">
              <a:defRPr sz="1200"/>
            </a:lvl1pPr>
          </a:lstStyle>
          <a:p>
            <a:fld id="{19488036-8F9E-407A-99AB-39879FB0B32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216720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440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82" tIns="46641" rIns="93282" bIns="46641" numCol="1" anchor="t" anchorCtr="0" compatLnSpc="1">
            <a:prstTxWarp prst="textNoShape">
              <a:avLst/>
            </a:prstTxWarp>
          </a:bodyPr>
          <a:lstStyle>
            <a:lvl1pPr defTabSz="93290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7110" y="0"/>
            <a:ext cx="304440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82" tIns="46641" rIns="93282" bIns="46641" numCol="1" anchor="t" anchorCtr="0" compatLnSpc="1">
            <a:prstTxWarp prst="textNoShape">
              <a:avLst/>
            </a:prstTxWarp>
          </a:bodyPr>
          <a:lstStyle>
            <a:lvl1pPr algn="r" defTabSz="93290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3645C4CC-8604-44AE-9C27-1E46C6E288D2}" type="datetimeFigureOut">
              <a:rPr lang="en-US"/>
              <a:pPr>
                <a:defRPr/>
              </a:pPr>
              <a:t>1/13/2016</a:t>
            </a:fld>
            <a:endParaRPr lang="en-US" dirty="0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311" y="4422776"/>
            <a:ext cx="5618480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82" tIns="46641" rIns="93282" bIns="466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375"/>
            <a:ext cx="304440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82" tIns="46641" rIns="93282" bIns="46641" numCol="1" anchor="b" anchorCtr="0" compatLnSpc="1">
            <a:prstTxWarp prst="textNoShape">
              <a:avLst/>
            </a:prstTxWarp>
          </a:bodyPr>
          <a:lstStyle>
            <a:lvl1pPr defTabSz="93290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7110" y="8842375"/>
            <a:ext cx="304440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82" tIns="46641" rIns="93282" bIns="46641" numCol="1" anchor="b" anchorCtr="0" compatLnSpc="1">
            <a:prstTxWarp prst="textNoShape">
              <a:avLst/>
            </a:prstTxWarp>
          </a:bodyPr>
          <a:lstStyle>
            <a:lvl1pPr algn="r" defTabSz="931933" eaLnBrk="1" hangingPunct="1">
              <a:defRPr sz="1200"/>
            </a:lvl1pPr>
          </a:lstStyle>
          <a:p>
            <a:fld id="{249C43F4-C073-4E80-8DB6-B3B59EBF3B4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014551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 userDrawn="1"/>
        </p:nvSpPr>
        <p:spPr bwMode="auto">
          <a:xfrm>
            <a:off x="381000" y="609600"/>
            <a:ext cx="8470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152400" y="6553200"/>
            <a:ext cx="838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8369300" y="6591300"/>
            <a:ext cx="469900" cy="1825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fld id="{BCEAED7E-E4DE-48A9-9CC2-1C229EA42335}" type="slidenum">
              <a:rPr lang="en-US" altLang="en-US" sz="1200" b="1">
                <a:latin typeface="Times New Roman" panose="02020603050405020304" pitchFamily="18" charset="0"/>
              </a:rPr>
              <a:pPr algn="r">
                <a:spcBef>
                  <a:spcPct val="50000"/>
                </a:spcBef>
              </a:pPr>
              <a:t>‹#›</a:t>
            </a:fld>
            <a:endParaRPr lang="en-US" altLang="en-US" sz="1200" b="1" dirty="0">
              <a:latin typeface="Times New Roman" panose="02020603050405020304" pitchFamily="18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 userDrawn="1"/>
        </p:nvSpPr>
        <p:spPr bwMode="auto">
          <a:xfrm>
            <a:off x="152400" y="6248400"/>
            <a:ext cx="419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600" b="1" dirty="0" smtClean="0">
                <a:latin typeface="Book Antiqua" panose="02040602050305030304" pitchFamily="18" charset="0"/>
              </a:rPr>
              <a:t>New Mexico Human Services Department</a:t>
            </a:r>
          </a:p>
        </p:txBody>
      </p:sp>
      <p:pic>
        <p:nvPicPr>
          <p:cNvPr id="8" name="Picture 12" descr="_HSD_logo_rev1.g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838200"/>
            <a:ext cx="2743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09151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029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0838" y="190500"/>
            <a:ext cx="2062162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190500"/>
            <a:ext cx="6034088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190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190500"/>
            <a:ext cx="8248650" cy="1071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71500" y="1500188"/>
            <a:ext cx="3995738" cy="4643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8" y="1500188"/>
            <a:ext cx="3995737" cy="4643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773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0ECBCE-9DBA-47E0-B3AC-5B0158A7745C}" type="datetime1">
              <a:rPr lang="en-US" smtClean="0"/>
              <a:pPr>
                <a:defRPr/>
              </a:pPr>
              <a:t>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88CF-5F60-4D53-8292-69088C86CFA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Line 4"/>
          <p:cNvSpPr>
            <a:spLocks noChangeShapeType="1"/>
          </p:cNvSpPr>
          <p:nvPr userDrawn="1"/>
        </p:nvSpPr>
        <p:spPr bwMode="auto">
          <a:xfrm>
            <a:off x="381000" y="609600"/>
            <a:ext cx="8470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Text Box 8"/>
          <p:cNvSpPr txBox="1">
            <a:spLocks noChangeArrowheads="1"/>
          </p:cNvSpPr>
          <p:nvPr userDrawn="1"/>
        </p:nvSpPr>
        <p:spPr bwMode="auto">
          <a:xfrm>
            <a:off x="152400" y="6248400"/>
            <a:ext cx="419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600" b="1" dirty="0" smtClean="0">
                <a:latin typeface="Book Antiqua" panose="02040602050305030304" pitchFamily="18" charset="0"/>
              </a:rPr>
              <a:t>New Mexico Human Services Department</a:t>
            </a:r>
          </a:p>
        </p:txBody>
      </p:sp>
      <p:pic>
        <p:nvPicPr>
          <p:cNvPr id="12" name="Picture 26" descr="HSDLogo-Horizonta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0" y="762000"/>
            <a:ext cx="6350000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67636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493163-B164-4394-B877-9E972C4506DA}" type="datetime1">
              <a:rPr lang="en-US" smtClean="0"/>
              <a:pPr>
                <a:defRPr/>
              </a:pPr>
              <a:t>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7BBA8-1A4B-4DE9-94BE-62ADDA529742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687780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21C6F2-CDCB-4FE2-80AC-5F077208743B}" type="datetime1">
              <a:rPr lang="en-US" smtClean="0"/>
              <a:pPr>
                <a:defRPr/>
              </a:pPr>
              <a:t>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3D75-EBAE-41CB-8813-76D9C847141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69167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C9870A-7C92-4219-8F01-EEC404120C2C}" type="datetime1">
              <a:rPr lang="en-US" smtClean="0"/>
              <a:pPr>
                <a:defRPr/>
              </a:pPr>
              <a:t>1/13/2016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AABF7-47AD-4BF1-9F61-BD051CB4ADC3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230333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54DEDE-CD18-49D9-B03C-97E66DD5B4A3}" type="datetime1">
              <a:rPr lang="en-US" smtClean="0"/>
              <a:pPr>
                <a:defRPr/>
              </a:pPr>
              <a:t>1/13/2016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3A49-BD7E-4D92-89A4-C22BC1BCECFC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834672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C31028-D309-44AB-8D63-B731267937BF}" type="datetime1">
              <a:rPr lang="en-US" smtClean="0"/>
              <a:pPr>
                <a:defRPr/>
              </a:pPr>
              <a:t>1/13/2016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20959-838B-411E-9D8C-6C663A7E6CAB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97959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2343BB-CBCB-439D-935A-D06D29B6F573}" type="datetime1">
              <a:rPr lang="en-US" smtClean="0"/>
              <a:pPr>
                <a:defRPr/>
              </a:pPr>
              <a:t>1/13/2016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F1D9-F6BB-4126-A0D4-F050AD17EB7E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2223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9703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8B1BF326-A127-43C3-A161-7ADA596AE3DA}" type="datetime1">
              <a:rPr lang="en-US" smtClean="0"/>
              <a:pPr>
                <a:defRPr/>
              </a:pPr>
              <a:t>1/13/2016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933CBFD-72C5-4C3B-9B85-A300EFDB34F5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458760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9B26E3-86B5-46C8-8A5A-33195780BB40}" type="datetime1">
              <a:rPr lang="en-US" smtClean="0"/>
              <a:pPr>
                <a:defRPr/>
              </a:pPr>
              <a:t>1/13/2016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AB5E-0DCC-4BD8-AB19-57E3195AA1B0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551014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E4B4B8-9CE3-4C34-9E31-EC418E082CAA}" type="datetime1">
              <a:rPr lang="en-US" smtClean="0"/>
              <a:pPr>
                <a:defRPr/>
              </a:pPr>
              <a:t>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9243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C6B5F3-BC8B-4F7F-BA2D-9919A17261FB}" type="datetime1">
              <a:rPr lang="en-US" smtClean="0"/>
              <a:pPr>
                <a:defRPr/>
              </a:pPr>
              <a:t>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1624B-21CD-4FFF-A8B0-B37D52980FAA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54347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2721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500188"/>
            <a:ext cx="3995738" cy="4643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8" y="1500188"/>
            <a:ext cx="3995737" cy="4643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8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16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198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8439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3900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1170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190500"/>
            <a:ext cx="8248650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1500188"/>
            <a:ext cx="8143875" cy="464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317500" y="1333500"/>
            <a:ext cx="8470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228600" y="6477000"/>
            <a:ext cx="8718550" cy="38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8369300" y="6591300"/>
            <a:ext cx="469900" cy="1825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fld id="{0C72B4AB-1FE5-476D-AECA-7440EE251CC5}" type="slidenum">
              <a:rPr lang="en-US" altLang="en-US" sz="1200" b="1">
                <a:latin typeface="Times New Roman" panose="02020603050405020304" pitchFamily="18" charset="0"/>
              </a:rPr>
              <a:pPr algn="r">
                <a:spcBef>
                  <a:spcPct val="50000"/>
                </a:spcBef>
              </a:pPr>
              <a:t>‹#›</a:t>
            </a:fld>
            <a:endParaRPr lang="en-US" altLang="en-US" sz="1200" b="1" dirty="0">
              <a:latin typeface="Times New Roman" panose="02020603050405020304" pitchFamily="18" charset="0"/>
            </a:endParaRPr>
          </a:p>
        </p:txBody>
      </p:sp>
      <p:pic>
        <p:nvPicPr>
          <p:cNvPr id="1031" name="Picture 7" descr="newlogo1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3340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4114800" y="6172200"/>
            <a:ext cx="4114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600" b="1" dirty="0" smtClean="0">
                <a:latin typeface="Book Antiqua" panose="02040602050305030304" pitchFamily="18" charset="0"/>
              </a:rPr>
              <a:t>New Mexico Human Services Department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30" r:id="rId1"/>
    <p:sldLayoutId id="2147485215" r:id="rId2"/>
    <p:sldLayoutId id="2147485216" r:id="rId3"/>
    <p:sldLayoutId id="2147485217" r:id="rId4"/>
    <p:sldLayoutId id="2147485218" r:id="rId5"/>
    <p:sldLayoutId id="2147485219" r:id="rId6"/>
    <p:sldLayoutId id="2147485220" r:id="rId7"/>
    <p:sldLayoutId id="2147485221" r:id="rId8"/>
    <p:sldLayoutId id="2147485222" r:id="rId9"/>
    <p:sldLayoutId id="2147485223" r:id="rId10"/>
    <p:sldLayoutId id="2147485224" r:id="rId11"/>
    <p:sldLayoutId id="214748522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bg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bg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bg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bg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bg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bg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bg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Monotype Sorts" pitchFamily="2" charset="2"/>
        <a:buChar char="u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Font typeface="Wingdings" panose="05000000000000000000" pitchFamily="2" charset="2"/>
        <a:buChar char="Ø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100000"/>
        <a:buChar char="–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100000"/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100000"/>
        <a:buChar char="–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100000"/>
        <a:buChar char="–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100000"/>
        <a:buChar char="–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100000"/>
        <a:buChar char="–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100000"/>
        <a:buChar char="–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9166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31" r:id="rId1"/>
    <p:sldLayoutId id="2147485332" r:id="rId2"/>
    <p:sldLayoutId id="2147485333" r:id="rId3"/>
    <p:sldLayoutId id="2147485334" r:id="rId4"/>
    <p:sldLayoutId id="2147485335" r:id="rId5"/>
    <p:sldLayoutId id="2147485336" r:id="rId6"/>
    <p:sldLayoutId id="2147485337" r:id="rId7"/>
    <p:sldLayoutId id="2147485338" r:id="rId8"/>
    <p:sldLayoutId id="2147485339" r:id="rId9"/>
    <p:sldLayoutId id="2147485340" r:id="rId10"/>
    <p:sldLayoutId id="2147485341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12713" y="228600"/>
            <a:ext cx="8534400" cy="109696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9pPr>
            <a:extLst/>
          </a:lstStyle>
          <a:p>
            <a:pPr algn="ctr">
              <a:defRPr/>
            </a:pPr>
            <a:r>
              <a:rPr lang="en-US" sz="3500" dirty="0" smtClean="0"/>
              <a:t>Medicaid Spending</a:t>
            </a:r>
            <a:endParaRPr lang="en-US" sz="3500" dirty="0"/>
          </a:p>
        </p:txBody>
      </p:sp>
      <p:sp>
        <p:nvSpPr>
          <p:cNvPr id="15364" name="Content Placeholder 2"/>
          <p:cNvSpPr txBox="1">
            <a:spLocks/>
          </p:cNvSpPr>
          <p:nvPr/>
        </p:nvSpPr>
        <p:spPr bwMode="auto">
          <a:xfrm>
            <a:off x="457199" y="777081"/>
            <a:ext cx="8189913" cy="823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620713" indent="-22860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858838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1430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13716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1828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286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2743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2004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buClr>
                <a:schemeClr val="accent3"/>
              </a:buClr>
              <a:buSzPct val="100000"/>
            </a:pPr>
            <a:r>
              <a:rPr lang="en-US" altLang="en-US" sz="1600" dirty="0" smtClean="0"/>
              <a:t>The </a:t>
            </a:r>
            <a:r>
              <a:rPr lang="en-US" altLang="en-US" sz="1600" dirty="0" err="1"/>
              <a:t>FY17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Executive recommendation is </a:t>
            </a:r>
            <a:r>
              <a:rPr lang="en-US" altLang="en-US" sz="1600" dirty="0"/>
              <a:t>an increase </a:t>
            </a:r>
            <a:r>
              <a:rPr lang="en-US" altLang="en-US" sz="1600" dirty="0" smtClean="0"/>
              <a:t>of $72.2, in total state funds, in large part due to stepped down federal funding for Medicaid expansion.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010571"/>
              </p:ext>
            </p:extLst>
          </p:nvPr>
        </p:nvGraphicFramePr>
        <p:xfrm>
          <a:off x="622415" y="1600200"/>
          <a:ext cx="7899170" cy="216949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90005"/>
                <a:gridCol w="1009263"/>
                <a:gridCol w="1291858"/>
                <a:gridCol w="1009263"/>
                <a:gridCol w="1251487"/>
                <a:gridCol w="1116919"/>
                <a:gridCol w="1130375"/>
              </a:tblGrid>
              <a:tr h="30480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u="none" strike="noStrike" dirty="0">
                          <a:effectLst/>
                        </a:rPr>
                        <a:t>($ in millions)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324" marR="9324" marT="932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 err="1">
                          <a:effectLst/>
                        </a:rPr>
                        <a:t>FY14</a:t>
                      </a:r>
                      <a:r>
                        <a:rPr lang="en-US" sz="1200" u="none" strike="noStrike" dirty="0">
                          <a:effectLst/>
                        </a:rPr>
                        <a:t> Actual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Lucida Sans Unicode"/>
                      </a:endParaRPr>
                    </a:p>
                  </a:txBody>
                  <a:tcPr marL="9324" marR="9324" marT="932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 err="1">
                          <a:effectLst/>
                        </a:rPr>
                        <a:t>FY15</a:t>
                      </a:r>
                      <a:r>
                        <a:rPr lang="en-US" sz="1200" u="none" strike="noStrike" dirty="0">
                          <a:effectLst/>
                        </a:rPr>
                        <a:t> Projection*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Lucida Sans Unicode"/>
                      </a:endParaRPr>
                    </a:p>
                  </a:txBody>
                  <a:tcPr marL="9324" marR="9324" marT="932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FY16 OpBud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Lucida Sans Unicode"/>
                      </a:endParaRPr>
                    </a:p>
                  </a:txBody>
                  <a:tcPr marL="9324" marR="9324" marT="932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 err="1">
                          <a:effectLst/>
                        </a:rPr>
                        <a:t>FY16</a:t>
                      </a:r>
                      <a:r>
                        <a:rPr lang="en-US" sz="1200" u="none" strike="noStrike" dirty="0">
                          <a:effectLst/>
                        </a:rPr>
                        <a:t> Projection*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Lucida Sans Unicode"/>
                      </a:endParaRPr>
                    </a:p>
                  </a:txBody>
                  <a:tcPr marL="9324" marR="9324" marT="932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 err="1">
                          <a:effectLst/>
                        </a:rPr>
                        <a:t>FY17</a:t>
                      </a:r>
                      <a:r>
                        <a:rPr lang="en-US" sz="1200" u="none" strike="noStrike" dirty="0">
                          <a:effectLst/>
                        </a:rPr>
                        <a:t> Executive Rec.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Lucida Sans Unicode"/>
                      </a:endParaRPr>
                    </a:p>
                  </a:txBody>
                  <a:tcPr marL="9324" marR="9324" marT="932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 err="1">
                          <a:effectLst/>
                        </a:rPr>
                        <a:t>FY17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LFC</a:t>
                      </a:r>
                      <a:r>
                        <a:rPr lang="en-US" sz="1200" u="none" strike="noStrike" dirty="0">
                          <a:effectLst/>
                        </a:rPr>
                        <a:t> Rec.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Lucida Sans Unicode"/>
                      </a:endParaRPr>
                    </a:p>
                  </a:txBody>
                  <a:tcPr marL="9324" marR="9324" marT="9324" marB="0" anchor="b"/>
                </a:tc>
              </a:tr>
              <a:tr h="32688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u="none" strike="noStrike">
                          <a:effectLst/>
                        </a:rPr>
                        <a:t>Total Budget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324" marR="9324" marT="93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>
                          <a:effectLst/>
                        </a:rPr>
                        <a:t>$4,200.6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324" marR="9324" marT="93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>
                          <a:effectLst/>
                        </a:rPr>
                        <a:t>$5,168.9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324" marR="9324" marT="93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>
                          <a:effectLst/>
                        </a:rPr>
                        <a:t>$5,503.4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324" marR="9324" marT="93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>
                          <a:effectLst/>
                        </a:rPr>
                        <a:t>$5,686.3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324" marR="9324" marT="93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 smtClean="0">
                          <a:effectLst/>
                        </a:rPr>
                        <a:t>$5,919.8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324" marR="9324" marT="93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>
                          <a:effectLst/>
                        </a:rPr>
                        <a:t>$</a:t>
                      </a:r>
                      <a:r>
                        <a:rPr lang="en-US" sz="1200" u="none" strike="noStrike" dirty="0" smtClean="0">
                          <a:effectLst/>
                        </a:rPr>
                        <a:t>5,950.3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324" marR="9324" marT="9324" marB="0" anchor="b"/>
                </a:tc>
              </a:tr>
              <a:tr h="32688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u="none" strike="noStrike" dirty="0">
                          <a:effectLst/>
                        </a:rPr>
                        <a:t>General Fund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324" marR="9324" marT="93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>
                          <a:effectLst/>
                        </a:rPr>
                        <a:t>$901.9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324" marR="9324" marT="93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>
                          <a:effectLst/>
                        </a:rPr>
                        <a:t>$893.3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324" marR="9324" marT="93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>
                          <a:effectLst/>
                        </a:rPr>
                        <a:t>$891.7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324" marR="9324" marT="93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>
                          <a:effectLst/>
                        </a:rPr>
                        <a:t>$933.4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324" marR="9324" marT="93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>
                          <a:effectLst/>
                        </a:rPr>
                        <a:t>$</a:t>
                      </a:r>
                      <a:r>
                        <a:rPr lang="en-US" sz="1200" u="none" strike="noStrike" dirty="0" smtClean="0">
                          <a:effectLst/>
                        </a:rPr>
                        <a:t>961.0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324" marR="9324" marT="93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 smtClean="0">
                          <a:effectLst/>
                        </a:rPr>
                        <a:t>$970.5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324" marR="9324" marT="9324" marB="0" anchor="b"/>
                </a:tc>
              </a:tr>
              <a:tr h="30837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u="none" strike="noStrike" dirty="0" smtClean="0">
                          <a:effectLst/>
                        </a:rPr>
                        <a:t>Other State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324" marR="9324" marT="93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 smtClean="0">
                          <a:effectLst/>
                        </a:rPr>
                        <a:t>$236.3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324" marR="9324" marT="93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 smtClean="0">
                          <a:effectLst/>
                        </a:rPr>
                        <a:t>$233.6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324" marR="9324" marT="93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 smtClean="0">
                          <a:effectLst/>
                        </a:rPr>
                        <a:t>$258.1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324" marR="9324" marT="93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 smtClean="0">
                          <a:effectLst/>
                        </a:rPr>
                        <a:t>$257.0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324" marR="9324" marT="93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 smtClean="0">
                          <a:effectLst/>
                        </a:rPr>
                        <a:t>$250.3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324" marR="9324" marT="93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 smtClean="0">
                          <a:effectLst/>
                        </a:rPr>
                        <a:t>$230.6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324" marR="9324" marT="9324" marB="0" anchor="b"/>
                </a:tc>
              </a:tr>
              <a:tr h="30361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u="none" strike="noStrike" dirty="0" smtClean="0">
                          <a:effectLst/>
                        </a:rPr>
                        <a:t>Total State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324" marR="9324" marT="93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 smtClean="0">
                          <a:effectLst/>
                        </a:rPr>
                        <a:t>$1,138.2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324" marR="9324" marT="93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 smtClean="0">
                          <a:effectLst/>
                        </a:rPr>
                        <a:t>$1,126.9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324" marR="9324" marT="93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 smtClean="0">
                          <a:effectLst/>
                        </a:rPr>
                        <a:t>$1,149.8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324" marR="9324" marT="93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 smtClean="0">
                          <a:effectLst/>
                        </a:rPr>
                        <a:t>$1,190.4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324" marR="9324" marT="93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 smtClean="0">
                          <a:effectLst/>
                        </a:rPr>
                        <a:t>$1,211.20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324" marR="9324" marT="93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 smtClean="0">
                          <a:effectLst/>
                        </a:rPr>
                        <a:t>$1,201.1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324" marR="9324" marT="9324" marB="0" anchor="b"/>
                </a:tc>
              </a:tr>
              <a:tr h="528643">
                <a:tc gridSpan="7">
                  <a:txBody>
                    <a:bodyPr/>
                    <a:lstStyle/>
                    <a:p>
                      <a:pPr algn="l" rtl="0" fontAlgn="b"/>
                      <a:r>
                        <a:rPr lang="en-US" sz="1000" u="none" strike="noStrike" dirty="0">
                          <a:effectLst/>
                        </a:rPr>
                        <a:t>*Projection data as of December, 2015. Under the current projection the Medicaid program will need a $41.7 million general fund supplemental appropriation for FY16.  These figures exclude Medicaid administration.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24" marR="9324" marT="932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7460701"/>
              </p:ext>
            </p:extLst>
          </p:nvPr>
        </p:nvGraphicFramePr>
        <p:xfrm>
          <a:off x="1524000" y="4191000"/>
          <a:ext cx="6096000" cy="2518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85800" y="4114800"/>
            <a:ext cx="796131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3"/>
              </a:buClr>
              <a:buFont typeface="Wingdings 3" panose="05040102010807070707" pitchFamily="18" charset="2"/>
              <a:buChar char="}"/>
            </a:pPr>
            <a:r>
              <a:rPr lang="en-US" altLang="en-US" sz="1600" dirty="0">
                <a:latin typeface="Lucida Sans" panose="020B0602030504020204" pitchFamily="34" charset="0"/>
                <a:cs typeface="Angsana New" panose="02020603050405020304" pitchFamily="18" charset="-34"/>
              </a:rPr>
              <a:t>Total Medicaid spending is increasing, primarily due to enrollment growth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F1D9-F6BB-4126-A0D4-F050AD17EB7E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05000" y="269242"/>
            <a:ext cx="548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Continuing Medicaid Budget Pressures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0200" y="1287036"/>
            <a:ext cx="6477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>
              <a:latin typeface="+mj-lt"/>
            </a:endParaRPr>
          </a:p>
          <a:p>
            <a:pPr marL="285750" indent="-285750">
              <a:buClr>
                <a:schemeClr val="accent3"/>
              </a:buClr>
              <a:buFont typeface="Wingdings 3" panose="05040102010807070707" pitchFamily="18" charset="2"/>
              <a:buChar char="}"/>
            </a:pPr>
            <a:r>
              <a:rPr lang="en-US" b="1" dirty="0" smtClean="0">
                <a:latin typeface="+mj-lt"/>
              </a:rPr>
              <a:t>Provider Requests for Rate Increase </a:t>
            </a:r>
          </a:p>
          <a:p>
            <a:pPr marL="742950" lvl="1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Nursing Facilities</a:t>
            </a:r>
          </a:p>
          <a:p>
            <a:pPr marL="742950" lvl="1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PACE </a:t>
            </a:r>
          </a:p>
          <a:p>
            <a:pPr marL="742950" lvl="1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ICFIID’s (formerly known as ICFMRs)</a:t>
            </a:r>
          </a:p>
          <a:p>
            <a:pPr marL="742950" lvl="1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UNM</a:t>
            </a:r>
          </a:p>
          <a:p>
            <a:pPr marL="285750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endParaRPr lang="en-US" dirty="0">
              <a:latin typeface="+mj-lt"/>
            </a:endParaRPr>
          </a:p>
          <a:p>
            <a:pPr marL="285750" indent="-285750">
              <a:buClr>
                <a:schemeClr val="accent3"/>
              </a:buClr>
              <a:buFont typeface="Wingdings 3" panose="05040102010807070707" pitchFamily="18" charset="2"/>
              <a:buChar char="}"/>
            </a:pPr>
            <a:r>
              <a:rPr lang="en-US" b="1" dirty="0" smtClean="0">
                <a:latin typeface="+mj-lt"/>
              </a:rPr>
              <a:t>Federal Mandates for Benefit Expansions </a:t>
            </a:r>
          </a:p>
          <a:p>
            <a:pPr marL="742950" lvl="1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Autism Coverage</a:t>
            </a:r>
          </a:p>
          <a:p>
            <a:pPr marL="742950" lvl="1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Hepatitis C Treatment</a:t>
            </a:r>
          </a:p>
          <a:p>
            <a:pPr marL="742950" lvl="1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Mental Health Parity</a:t>
            </a:r>
          </a:p>
          <a:p>
            <a:pPr marL="285750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Clr>
                <a:schemeClr val="accent3"/>
              </a:buClr>
              <a:buFont typeface="Wingdings 3" panose="05040102010807070707" pitchFamily="18" charset="2"/>
              <a:buChar char="}"/>
            </a:pPr>
            <a:r>
              <a:rPr lang="en-US" b="1" dirty="0" smtClean="0">
                <a:latin typeface="+mn-lt"/>
              </a:rPr>
              <a:t>Sustainability of Certain Programs Dependent on Medicaid Financing</a:t>
            </a:r>
          </a:p>
          <a:p>
            <a:pPr marL="742950" lvl="1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Health Information Exchange</a:t>
            </a:r>
          </a:p>
          <a:p>
            <a:pPr marL="742950" lvl="1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New Mexico Medical Insurance Pool</a:t>
            </a:r>
          </a:p>
          <a:p>
            <a:pPr marL="742950" lvl="1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UNM ECHO Cares</a:t>
            </a:r>
          </a:p>
          <a:p>
            <a:pPr marL="742950" lvl="1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Health Insurance Exchange</a:t>
            </a:r>
            <a:endParaRPr lang="en-US" dirty="0">
              <a:latin typeface="+mn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945100"/>
      </p:ext>
    </p:extLst>
  </p:cSld>
  <p:clrMapOvr>
    <a:masterClrMapping/>
  </p:clrMapOvr>
</p:sld>
</file>

<file path=ppt/theme/theme1.xml><?xml version="1.0" encoding="utf-8"?>
<a:theme xmlns:a="http://schemas.openxmlformats.org/drawingml/2006/main" name="QLEW Lewin Presentation">
  <a:themeElements>
    <a:clrScheme name="">
      <a:dk1>
        <a:srgbClr val="000000"/>
      </a:dk1>
      <a:lt1>
        <a:srgbClr val="FFFFFF"/>
      </a:lt1>
      <a:dk2>
        <a:srgbClr val="0000FF"/>
      </a:dk2>
      <a:lt2>
        <a:srgbClr val="000080"/>
      </a:lt2>
      <a:accent1>
        <a:srgbClr val="FF00FF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AAFF"/>
      </a:accent5>
      <a:accent6>
        <a:srgbClr val="E70000"/>
      </a:accent6>
      <a:hlink>
        <a:srgbClr val="00FFFF"/>
      </a:hlink>
      <a:folHlink>
        <a:srgbClr val="C0C0C0"/>
      </a:folHlink>
    </a:clrScheme>
    <a:fontScheme name="QLEW Lewin Presentation">
      <a:majorFont>
        <a:latin typeface="Arial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QLEW Lewin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LEW Lewin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LEW Lewin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LEW Lewin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LEW Lewin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LEW Lewin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LEW Lewin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Retrospect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8790</TotalTime>
  <Words>218</Words>
  <Application>Microsoft Office PowerPoint</Application>
  <PresentationFormat>On-screen Show (4:3)</PresentationFormat>
  <Paragraphs>59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5" baseType="lpstr">
      <vt:lpstr>Angsana New</vt:lpstr>
      <vt:lpstr>Arial</vt:lpstr>
      <vt:lpstr>Book Antiqua</vt:lpstr>
      <vt:lpstr>Calibri</vt:lpstr>
      <vt:lpstr>Calibri Light</vt:lpstr>
      <vt:lpstr>Lucida Sans</vt:lpstr>
      <vt:lpstr>Lucida Sans Unicode</vt:lpstr>
      <vt:lpstr>Monotype Sorts</vt:lpstr>
      <vt:lpstr>Times New Roman</vt:lpstr>
      <vt:lpstr>Wingdings</vt:lpstr>
      <vt:lpstr>Wingdings 3</vt:lpstr>
      <vt:lpstr>QLEW Lewin Presentation</vt:lpstr>
      <vt:lpstr>Retrospect</vt:lpstr>
      <vt:lpstr>PowerPoint Presentation</vt:lpstr>
      <vt:lpstr>PowerPoint Presentation</vt:lpstr>
    </vt:vector>
  </TitlesOfParts>
  <Company>HSD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State Employee</dc:creator>
  <cp:lastModifiedBy>Lovato, Julie</cp:lastModifiedBy>
  <cp:revision>602</cp:revision>
  <cp:lastPrinted>2016-01-08T17:04:46Z</cp:lastPrinted>
  <dcterms:created xsi:type="dcterms:W3CDTF">2008-10-08T17:16:25Z</dcterms:created>
  <dcterms:modified xsi:type="dcterms:W3CDTF">2016-01-13T19:54:56Z</dcterms:modified>
</cp:coreProperties>
</file>