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sldIdLst>
    <p:sldId id="256" r:id="rId2"/>
    <p:sldId id="307" r:id="rId3"/>
    <p:sldId id="334" r:id="rId4"/>
    <p:sldId id="333" r:id="rId5"/>
    <p:sldId id="258" r:id="rId6"/>
    <p:sldId id="259" r:id="rId7"/>
    <p:sldId id="327" r:id="rId8"/>
    <p:sldId id="308" r:id="rId9"/>
    <p:sldId id="263" r:id="rId10"/>
    <p:sldId id="264" r:id="rId11"/>
    <p:sldId id="265" r:id="rId12"/>
    <p:sldId id="292" r:id="rId13"/>
    <p:sldId id="326" r:id="rId14"/>
    <p:sldId id="266" r:id="rId15"/>
    <p:sldId id="267" r:id="rId16"/>
    <p:sldId id="290" r:id="rId17"/>
    <p:sldId id="291" r:id="rId18"/>
    <p:sldId id="268" r:id="rId19"/>
    <p:sldId id="272" r:id="rId20"/>
    <p:sldId id="270" r:id="rId21"/>
    <p:sldId id="271" r:id="rId22"/>
    <p:sldId id="274" r:id="rId23"/>
    <p:sldId id="269" r:id="rId24"/>
    <p:sldId id="273"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3" r:id="rId41"/>
    <p:sldId id="294" r:id="rId42"/>
    <p:sldId id="295" r:id="rId43"/>
    <p:sldId id="296" r:id="rId44"/>
    <p:sldId id="297" r:id="rId45"/>
    <p:sldId id="298" r:id="rId46"/>
    <p:sldId id="329" r:id="rId47"/>
    <p:sldId id="311" r:id="rId48"/>
    <p:sldId id="312" r:id="rId49"/>
    <p:sldId id="313" r:id="rId50"/>
    <p:sldId id="314" r:id="rId51"/>
    <p:sldId id="315" r:id="rId52"/>
    <p:sldId id="328" r:id="rId53"/>
    <p:sldId id="309" r:id="rId54"/>
    <p:sldId id="299" r:id="rId55"/>
    <p:sldId id="300" r:id="rId56"/>
    <p:sldId id="301" r:id="rId57"/>
    <p:sldId id="302" r:id="rId58"/>
    <p:sldId id="303" r:id="rId59"/>
    <p:sldId id="304" r:id="rId60"/>
    <p:sldId id="316" r:id="rId61"/>
    <p:sldId id="332" r:id="rId62"/>
    <p:sldId id="331" r:id="rId63"/>
    <p:sldId id="320" r:id="rId64"/>
    <p:sldId id="319" r:id="rId65"/>
    <p:sldId id="330" r:id="rId66"/>
    <p:sldId id="257" r:id="rId6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35" autoAdjust="0"/>
  </p:normalViewPr>
  <p:slideViewPr>
    <p:cSldViewPr>
      <p:cViewPr>
        <p:scale>
          <a:sx n="100" d="100"/>
          <a:sy n="100" d="100"/>
        </p:scale>
        <p:origin x="-54" y="16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B2422D63-C2D4-4FAA-BF78-3E478F91DC9C}" type="datetimeFigureOut">
              <a:rPr lang="en-US" smtClean="0"/>
              <a:pPr/>
              <a:t>9/23/2015</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5DDB48C-3BFD-4FBC-9F61-4FBBAAF99630}" type="slidenum">
              <a:rPr lang="en-US" smtClean="0"/>
              <a:pPr/>
              <a:t>‹#›</a:t>
            </a:fld>
            <a:endParaRPr lang="en-US" dirty="0"/>
          </a:p>
        </p:txBody>
      </p:sp>
    </p:spTree>
    <p:extLst>
      <p:ext uri="{BB962C8B-B14F-4D97-AF65-F5344CB8AC3E}">
        <p14:creationId xmlns:p14="http://schemas.microsoft.com/office/powerpoint/2010/main" val="144994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2016</a:t>
            </a:r>
            <a:r>
              <a:rPr lang="en-US" baseline="0" dirty="0" smtClean="0"/>
              <a:t> application we will also include the lump sum payments paid by two MCO’s for increases to patient payments.</a:t>
            </a:r>
            <a:endParaRPr lang="en-US" dirty="0"/>
          </a:p>
        </p:txBody>
      </p:sp>
      <p:sp>
        <p:nvSpPr>
          <p:cNvPr id="4" name="Slide Number Placeholder 3"/>
          <p:cNvSpPr>
            <a:spLocks noGrp="1"/>
          </p:cNvSpPr>
          <p:nvPr>
            <p:ph type="sldNum" sz="quarter" idx="10"/>
          </p:nvPr>
        </p:nvSpPr>
        <p:spPr/>
        <p:txBody>
          <a:bodyPr/>
          <a:lstStyle/>
          <a:p>
            <a:fld id="{65DDB48C-3BFD-4FBC-9F61-4FBBAAF9963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DB48C-3BFD-4FBC-9F61-4FBBAAF9963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6/30 providers choosing to use their 2014 cost report for</a:t>
            </a:r>
            <a:r>
              <a:rPr lang="en-US" baseline="0" dirty="0" smtClean="0"/>
              <a:t> the 2016 application will have to use their 2015 cost report to complete the 2017 application. If they 2015 cost report is utilized to complete the 2016 application the 2016 cost report must be used to complete the 2017 application.</a:t>
            </a:r>
            <a:endParaRPr lang="en-US" dirty="0"/>
          </a:p>
        </p:txBody>
      </p:sp>
      <p:sp>
        <p:nvSpPr>
          <p:cNvPr id="4" name="Slide Number Placeholder 3"/>
          <p:cNvSpPr>
            <a:spLocks noGrp="1"/>
          </p:cNvSpPr>
          <p:nvPr>
            <p:ph type="sldNum" sz="quarter" idx="10"/>
          </p:nvPr>
        </p:nvSpPr>
        <p:spPr/>
        <p:txBody>
          <a:bodyPr/>
          <a:lstStyle/>
          <a:p>
            <a:fld id="{65DDB48C-3BFD-4FBC-9F61-4FBBAAF9963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DB48C-3BFD-4FBC-9F61-4FBBAAF9963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the providers</a:t>
            </a:r>
            <a:r>
              <a:rPr lang="en-US" baseline="0" dirty="0" smtClean="0"/>
              <a:t> understand they will need to generate their own data even for things the state </a:t>
            </a:r>
            <a:r>
              <a:rPr lang="en-US" baseline="0" smtClean="0"/>
              <a:t>can supply</a:t>
            </a:r>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payer type has it's UCC calculated. The hospital's UCC is calculated in the aggregate to determine the final UCC used to calculate payments.</a:t>
            </a:r>
            <a:endParaRPr lang="en-US" dirty="0"/>
          </a:p>
        </p:txBody>
      </p:sp>
      <p:sp>
        <p:nvSpPr>
          <p:cNvPr id="4" name="Slide Number Placeholder 3"/>
          <p:cNvSpPr>
            <a:spLocks noGrp="1"/>
          </p:cNvSpPr>
          <p:nvPr>
            <p:ph type="sldNum" sz="quarter" idx="10"/>
          </p:nvPr>
        </p:nvSpPr>
        <p:spPr/>
        <p:txBody>
          <a:bodyPr/>
          <a:lstStyle/>
          <a:p>
            <a:fld id="{65DDB48C-3BFD-4FBC-9F61-4FBBAAF99630}"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 Cell AB44</a:t>
            </a:r>
            <a:r>
              <a:rPr lang="en-US" baseline="0" dirty="0" smtClean="0"/>
              <a:t> will be used to calculate interim payments. An exception could arise if the Provider included payments they received in 2014 that they know they will not receive in 2016 (DSH, GME, IME).</a:t>
            </a:r>
            <a:endParaRPr lang="en-US" dirty="0"/>
          </a:p>
        </p:txBody>
      </p:sp>
      <p:sp>
        <p:nvSpPr>
          <p:cNvPr id="4" name="Slide Number Placeholder 3"/>
          <p:cNvSpPr>
            <a:spLocks noGrp="1"/>
          </p:cNvSpPr>
          <p:nvPr>
            <p:ph type="sldNum" sz="quarter" idx="10"/>
          </p:nvPr>
        </p:nvSpPr>
        <p:spPr/>
        <p:txBody>
          <a:bodyPr/>
          <a:lstStyle/>
          <a:p>
            <a:fld id="{65DDB48C-3BFD-4FBC-9F61-4FBBAAF99630}" type="slidenum">
              <a:rPr lang="en-US" smtClean="0"/>
              <a:pPr/>
              <a:t>51</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66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UC payment was</a:t>
            </a:r>
            <a:r>
              <a:rPr lang="en-US" baseline="0" dirty="0" smtClean="0"/>
              <a:t> created to replace the supplemental payments (SCP and UPL).</a:t>
            </a:r>
            <a:endParaRPr lang="en-US" dirty="0"/>
          </a:p>
        </p:txBody>
      </p:sp>
      <p:sp>
        <p:nvSpPr>
          <p:cNvPr id="4" name="Slide Number Placeholder 3"/>
          <p:cNvSpPr>
            <a:spLocks noGrp="1"/>
          </p:cNvSpPr>
          <p:nvPr>
            <p:ph type="sldNum" sz="quarter" idx="10"/>
          </p:nvPr>
        </p:nvSpPr>
        <p:spPr/>
        <p:txBody>
          <a:bodyPr/>
          <a:lstStyle/>
          <a:p>
            <a:fld id="{65DDB48C-3BFD-4FBC-9F61-4FBBAAF9963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DB48C-3BFD-4FBC-9F61-4FBBAAF9963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 example is in 2014 the Affordable Care Act</a:t>
            </a:r>
            <a:r>
              <a:rPr lang="en-US" baseline="0" dirty="0" smtClean="0"/>
              <a:t> and Centennial Care expanded the number of Medicaid recipients in the state. 2014 was the first DY year, and applications were processed using 2012 data which did not account for the rise in DRG rates, nor the new Medicaid participants that would have previously been captured as uninsured.</a:t>
            </a:r>
            <a:endParaRPr lang="en-US" dirty="0"/>
          </a:p>
        </p:txBody>
      </p:sp>
      <p:sp>
        <p:nvSpPr>
          <p:cNvPr id="4" name="Slide Number Placeholder 3"/>
          <p:cNvSpPr>
            <a:spLocks noGrp="1"/>
          </p:cNvSpPr>
          <p:nvPr>
            <p:ph type="sldNum" sz="quarter" idx="10"/>
          </p:nvPr>
        </p:nvSpPr>
        <p:spPr/>
        <p:txBody>
          <a:bodyPr/>
          <a:lstStyle/>
          <a:p>
            <a:fld id="{65DDB48C-3BFD-4FBC-9F61-4FBBAAF9963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Box 6"/>
          <p:cNvSpPr txBox="1"/>
          <p:nvPr userDrawn="1"/>
        </p:nvSpPr>
        <p:spPr>
          <a:xfrm>
            <a:off x="1600200" y="2209800"/>
            <a:ext cx="5867400" cy="1569660"/>
          </a:xfrm>
          <a:prstGeom prst="rect">
            <a:avLst/>
          </a:prstGeom>
          <a:gradFill>
            <a:gsLst>
              <a:gs pos="0">
                <a:schemeClr val="accent1">
                  <a:tint val="66000"/>
                  <a:satMod val="160000"/>
                  <a:alpha val="13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sz="9600" b="1" dirty="0" smtClean="0">
                <a:solidFill>
                  <a:schemeClr val="bg1">
                    <a:lumMod val="85000"/>
                  </a:schemeClr>
                </a:solidFill>
              </a:rPr>
              <a:t>DRAFT</a:t>
            </a:r>
            <a:endParaRPr lang="en-US" sz="9600" b="1" dirty="0">
              <a:solidFill>
                <a:schemeClr val="bg1">
                  <a:lumMod val="85000"/>
                </a:schemeClr>
              </a:solidFill>
            </a:endParaRPr>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BA3CDA-D952-4D14-89D5-DF940923B76E}" type="datetime1">
              <a:rPr lang="en-US" smtClean="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18B0F-CD2D-43C5-9E2A-311972284FA8}" type="datetime1">
              <a:rPr lang="en-US" smtClean="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41A28-DFAE-42E0-A531-C74B028C19A0}" type="datetime1">
              <a:rPr lang="en-US" smtClean="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E9220-B4CF-4FF1-8914-92DB3932F027}" type="datetime1">
              <a:rPr lang="en-US" smtClean="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3A302-409F-4637-8B30-AA0E519651DF}" type="datetime1">
              <a:rPr lang="en-US" smtClean="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DB3452-9CEF-49FA-9DF1-A5AF34285859}" type="datetime1">
              <a:rPr lang="en-US" smtClean="0"/>
              <a:pPr/>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D7B48-DE36-4B5A-ACC5-3CCE3957AC8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8E75D1-259E-4C07-8767-FD1D4E899CC6}" type="datetime1">
              <a:rPr lang="en-US" smtClean="0"/>
              <a:pPr/>
              <a:t>9/23/2015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1D7B48-DE36-4B5A-ACC5-3CCE3957AC8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A9673E-9D84-4B32-B406-E2F9046BF8E1}" type="datetime1">
              <a:rPr lang="en-US" smtClean="0"/>
              <a:pPr/>
              <a:t>9/23/2015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1D7B48-DE36-4B5A-ACC5-3CCE3957AC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75E16-B99B-492E-8E43-A2DD241882EB}" type="datetime1">
              <a:rPr lang="en-US" smtClean="0"/>
              <a:pPr/>
              <a:t>9/23/2015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1D7B48-DE36-4B5A-ACC5-3CCE3957AC8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66A01-8A95-43B8-9FDD-9C0EB1F87CBF}" type="datetime1">
              <a:rPr lang="en-US" smtClean="0"/>
              <a:pPr/>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D7B48-DE36-4B5A-ACC5-3CCE3957AC8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4CAE3D-70C2-4CEB-84A1-5F2351D93B06}" type="datetime1">
              <a:rPr lang="en-US" smtClean="0"/>
              <a:pPr/>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D7B48-DE36-4B5A-ACC5-3CCE3957AC8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5332D-3EBE-4FF6-810E-2DFA9CE36634}" type="datetime1">
              <a:rPr lang="en-US" smtClean="0"/>
              <a:pPr/>
              <a:t>9/23/2015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D7B48-DE36-4B5A-ACC5-3CCE3957AC8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71600"/>
            <a:ext cx="9144000" cy="28194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1828800"/>
            <a:ext cx="7772400" cy="1470025"/>
          </a:xfrm>
        </p:spPr>
        <p:txBody>
          <a:bodyPr>
            <a:noAutofit/>
          </a:bodyPr>
          <a:lstStyle/>
          <a:p>
            <a:pPr algn="l"/>
            <a:r>
              <a:rPr lang="en-US" sz="4000" b="1" dirty="0" smtClean="0">
                <a:solidFill>
                  <a:schemeClr val="bg1"/>
                </a:solidFill>
                <a:latin typeface="Arial Rounded MT Bold" pitchFamily="34" charset="0"/>
              </a:rPr>
              <a:t>Training for the SNCP Uncompensated Care (UC)  Payment Application</a:t>
            </a:r>
            <a:endParaRPr lang="en-US" sz="4000" b="1" dirty="0">
              <a:solidFill>
                <a:schemeClr val="bg1"/>
              </a:solidFill>
              <a:latin typeface="Arial Rounded MT Bold" pitchFamily="34" charset="0"/>
            </a:endParaRPr>
          </a:p>
        </p:txBody>
      </p:sp>
      <p:sp>
        <p:nvSpPr>
          <p:cNvPr id="3" name="Subtitle 2"/>
          <p:cNvSpPr>
            <a:spLocks noGrp="1"/>
          </p:cNvSpPr>
          <p:nvPr>
            <p:ph type="subTitle" idx="1"/>
          </p:nvPr>
        </p:nvSpPr>
        <p:spPr>
          <a:xfrm>
            <a:off x="609600" y="3733800"/>
            <a:ext cx="8534400" cy="457200"/>
          </a:xfrm>
        </p:spPr>
        <p:txBody>
          <a:bodyPr>
            <a:normAutofit/>
          </a:bodyPr>
          <a:lstStyle/>
          <a:p>
            <a:pPr algn="l"/>
            <a:r>
              <a:rPr lang="en-US" sz="1400" b="1" dirty="0" smtClean="0">
                <a:solidFill>
                  <a:schemeClr val="bg1"/>
                </a:solidFill>
              </a:rPr>
              <a:t>DEDICATED TO GOVERNMENT HEALTH PROGRAMS</a:t>
            </a:r>
          </a:p>
          <a:p>
            <a:endParaRPr lang="en-US" sz="1400" b="1" dirty="0">
              <a:solidFill>
                <a:schemeClr val="bg1"/>
              </a:solidFill>
            </a:endParaRPr>
          </a:p>
        </p:txBody>
      </p:sp>
      <p:pic>
        <p:nvPicPr>
          <p:cNvPr id="4" name="Picture 3" descr="MSLC Logo.jpg"/>
          <p:cNvPicPr>
            <a:picLocks noChangeAspect="1"/>
          </p:cNvPicPr>
          <p:nvPr/>
        </p:nvPicPr>
        <p:blipFill>
          <a:blip r:embed="rId3" cstate="print"/>
          <a:stretch>
            <a:fillRect/>
          </a:stretch>
        </p:blipFill>
        <p:spPr>
          <a:xfrm>
            <a:off x="533400" y="381000"/>
            <a:ext cx="2023872" cy="670560"/>
          </a:xfrm>
          <a:prstGeom prst="rect">
            <a:avLst/>
          </a:prstGeom>
        </p:spPr>
      </p:pic>
      <p:pic>
        <p:nvPicPr>
          <p:cNvPr id="7" name="Picture 6" descr="sidebar12.jpg"/>
          <p:cNvPicPr>
            <a:picLocks noChangeAspect="1"/>
          </p:cNvPicPr>
          <p:nvPr/>
        </p:nvPicPr>
        <p:blipFill>
          <a:blip r:embed="rId4" cstate="print"/>
          <a:stretch>
            <a:fillRect/>
          </a:stretch>
        </p:blipFill>
        <p:spPr>
          <a:xfrm>
            <a:off x="3200400" y="4343400"/>
            <a:ext cx="2570270" cy="2286000"/>
          </a:xfrm>
          <a:prstGeom prst="rect">
            <a:avLst/>
          </a:prstGeom>
        </p:spPr>
      </p:pic>
      <p:pic>
        <p:nvPicPr>
          <p:cNvPr id="9" name="Picture 8" descr="Picture3.jpg"/>
          <p:cNvPicPr>
            <a:picLocks noChangeAspect="1"/>
          </p:cNvPicPr>
          <p:nvPr/>
        </p:nvPicPr>
        <p:blipFill>
          <a:blip r:embed="rId5" cstate="print"/>
          <a:stretch>
            <a:fillRect/>
          </a:stretch>
        </p:blipFill>
        <p:spPr>
          <a:xfrm>
            <a:off x="381000" y="4343400"/>
            <a:ext cx="2590800" cy="2269847"/>
          </a:xfrm>
          <a:prstGeom prst="rect">
            <a:avLst/>
          </a:prstGeom>
        </p:spPr>
      </p:pic>
      <p:pic>
        <p:nvPicPr>
          <p:cNvPr id="10" name="Picture 9" descr="Picture2.jpg"/>
          <p:cNvPicPr>
            <a:picLocks noChangeAspect="1"/>
          </p:cNvPicPr>
          <p:nvPr/>
        </p:nvPicPr>
        <p:blipFill>
          <a:blip r:embed="rId6" cstate="print"/>
          <a:stretch>
            <a:fillRect/>
          </a:stretch>
        </p:blipFill>
        <p:spPr>
          <a:xfrm>
            <a:off x="5943600" y="4343400"/>
            <a:ext cx="2819400" cy="2324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Section A</a:t>
            </a:r>
          </a:p>
          <a:p>
            <a:pPr lvl="1"/>
            <a:r>
              <a:rPr lang="en-US" dirty="0" smtClean="0"/>
              <a:t>Line 1 will report the Calendar Year the application is for:</a:t>
            </a:r>
          </a:p>
          <a:p>
            <a:pPr lvl="2"/>
            <a:r>
              <a:rPr lang="en-US" dirty="0" smtClean="0"/>
              <a:t>This year will be 1/1/16 through 12/31/16</a:t>
            </a:r>
          </a:p>
          <a:p>
            <a:pPr lvl="1"/>
            <a:r>
              <a:rPr lang="en-US" dirty="0" smtClean="0"/>
              <a:t>Line 2 will report the UC Base/Reconciliation year</a:t>
            </a:r>
          </a:p>
          <a:p>
            <a:pPr lvl="2"/>
            <a:r>
              <a:rPr lang="en-US" dirty="0" smtClean="0"/>
              <a:t>This year will be 1/1/14 through 12/31/14</a:t>
            </a:r>
          </a:p>
          <a:p>
            <a:pPr lvl="1"/>
            <a:r>
              <a:rPr lang="en-US" dirty="0" smtClean="0"/>
              <a:t>Line 3 will report the Facility Name.</a:t>
            </a:r>
          </a:p>
          <a:p>
            <a:pPr lvl="1"/>
            <a:r>
              <a:rPr lang="en-US" dirty="0" smtClean="0"/>
              <a:t>Line 4 will report the cost report period used to complete section G.</a:t>
            </a:r>
          </a:p>
          <a:p>
            <a:pPr lvl="2"/>
            <a:r>
              <a:rPr lang="en-US" dirty="0" smtClean="0"/>
              <a:t>The Cost Report used will be the cost report that covers the most claims in the base year. (Calendar Year 2014)</a:t>
            </a:r>
          </a:p>
          <a:p>
            <a:pPr lvl="1"/>
            <a:r>
              <a:rPr lang="en-US" dirty="0" smtClean="0"/>
              <a:t>Lines 5 through 8 will report facility Medicaid and Medicare Numbers.</a:t>
            </a:r>
          </a:p>
          <a:p>
            <a:pPr lvl="2"/>
            <a:endParaRPr lang="en-US" dirty="0" smtClean="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10</a:t>
            </a:fld>
            <a:endParaRPr lang="en-US" b="1" dirty="0">
              <a:solidFill>
                <a:schemeClr val="bg1"/>
              </a:solidFill>
            </a:endParaRPr>
          </a:p>
        </p:txBody>
      </p:sp>
      <p:sp>
        <p:nvSpPr>
          <p:cNvPr id="7" name="Title 1"/>
          <p:cNvSpPr txBox="1">
            <a:spLocks/>
          </p:cNvSpPr>
          <p:nvPr/>
        </p:nvSpPr>
        <p:spPr>
          <a:xfrm>
            <a:off x="381000" y="914400"/>
            <a:ext cx="83058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8" name="Rectangle 7"/>
          <p:cNvSpPr/>
          <p:nvPr/>
        </p:nvSpPr>
        <p:spPr>
          <a:xfrm>
            <a:off x="457200" y="12192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304800"/>
            <a:ext cx="2023872" cy="67056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3657600"/>
          </a:xfrm>
        </p:spPr>
        <p:txBody>
          <a:bodyPr>
            <a:normAutofit/>
          </a:bodyPr>
          <a:lstStyle/>
          <a:p>
            <a:r>
              <a:rPr lang="en-US" dirty="0" smtClean="0"/>
              <a:t>Section C</a:t>
            </a:r>
          </a:p>
          <a:p>
            <a:pPr lvl="1"/>
            <a:r>
              <a:rPr lang="en-US" dirty="0" smtClean="0"/>
              <a:t>Supplemental payments received by the facility in the calendar base year will be reported here.</a:t>
            </a:r>
          </a:p>
          <a:p>
            <a:pPr lvl="2"/>
            <a:r>
              <a:rPr lang="en-US" dirty="0" smtClean="0"/>
              <a:t>The base year for the application due December 31 will be 1/1/14 through 12/31/14.</a:t>
            </a:r>
          </a:p>
          <a:p>
            <a:pPr lvl="2"/>
            <a:r>
              <a:rPr lang="en-US" dirty="0" smtClean="0"/>
              <a:t>Supplemental payments are GME, IME and DSH.</a:t>
            </a:r>
          </a:p>
          <a:p>
            <a:pPr lvl="3"/>
            <a:r>
              <a:rPr lang="en-US" dirty="0" smtClean="0"/>
              <a:t>Providers will need to combine data from two supplemental payment periods as these are paid on the State Year (6/30).</a:t>
            </a:r>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11</a:t>
            </a:fld>
            <a:endParaRPr lang="en-US" b="1" dirty="0">
              <a:solidFill>
                <a:schemeClr val="bg1"/>
              </a:solidFill>
            </a:endParaRPr>
          </a:p>
        </p:txBody>
      </p:sp>
      <p:sp>
        <p:nvSpPr>
          <p:cNvPr id="7" name="Title 1"/>
          <p:cNvSpPr txBox="1">
            <a:spLocks/>
          </p:cNvSpPr>
          <p:nvPr/>
        </p:nvSpPr>
        <p:spPr>
          <a:xfrm>
            <a:off x="457200" y="1066800"/>
            <a:ext cx="83058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8" name="Rectangle 7"/>
          <p:cNvSpPr/>
          <p:nvPr/>
        </p:nvSpPr>
        <p:spPr>
          <a:xfrm>
            <a:off x="457200" y="13716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304800"/>
            <a:ext cx="2023872" cy="6705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Autofit/>
          </a:bodyPr>
          <a:lstStyle/>
          <a:p>
            <a:pPr algn="l"/>
            <a:r>
              <a:rPr lang="en-US" sz="3600" b="1" dirty="0" smtClean="0"/>
              <a:t>      </a:t>
            </a:r>
            <a:r>
              <a:rPr lang="en-US" sz="3600" b="1" dirty="0" smtClean="0">
                <a:solidFill>
                  <a:srgbClr val="7ABC32"/>
                </a:solidFill>
              </a:rPr>
              <a:t>UC PAYMENT APPLICATION</a:t>
            </a:r>
            <a:endParaRPr lang="en-US" sz="3600" b="1" dirty="0">
              <a:solidFill>
                <a:srgbClr val="7ABC32"/>
              </a:solidFill>
            </a:endParaRPr>
          </a:p>
        </p:txBody>
      </p:sp>
      <p:sp>
        <p:nvSpPr>
          <p:cNvPr id="4" name="Slide Number Placeholder 3"/>
          <p:cNvSpPr>
            <a:spLocks noGrp="1"/>
          </p:cNvSpPr>
          <p:nvPr>
            <p:ph type="sldNum" sz="quarter" idx="12"/>
          </p:nvPr>
        </p:nvSpPr>
        <p:spPr>
          <a:xfrm>
            <a:off x="7010400" y="4876800"/>
            <a:ext cx="2133600" cy="365125"/>
          </a:xfrm>
        </p:spPr>
        <p:txBody>
          <a:bodyPr/>
          <a:lstStyle/>
          <a:p>
            <a:fld id="{E11D7B48-DE36-4B5A-ACC5-3CCE3957AC83}" type="slidenum">
              <a:rPr lang="en-US" smtClean="0">
                <a:solidFill>
                  <a:schemeClr val="bg1"/>
                </a:solidFill>
              </a:rPr>
              <a:pPr/>
              <a:t>12</a:t>
            </a:fld>
            <a:endParaRPr lang="en-US" dirty="0">
              <a:solidFill>
                <a:schemeClr val="bg1"/>
              </a:solidFill>
            </a:endParaRPr>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pic>
        <p:nvPicPr>
          <p:cNvPr id="6" name="Picture 5" descr="MSLC Logo.jpg"/>
          <p:cNvPicPr>
            <a:picLocks noChangeAspect="1"/>
          </p:cNvPicPr>
          <p:nvPr/>
        </p:nvPicPr>
        <p:blipFill>
          <a:blip r:embed="rId3" cstate="print"/>
          <a:stretch>
            <a:fillRect/>
          </a:stretch>
        </p:blipFill>
        <p:spPr>
          <a:xfrm>
            <a:off x="228600" y="152400"/>
            <a:ext cx="2023872" cy="670560"/>
          </a:xfrm>
          <a:prstGeom prst="rect">
            <a:avLst/>
          </a:prstGeom>
        </p:spPr>
      </p:pic>
      <p:sp>
        <p:nvSpPr>
          <p:cNvPr id="7"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11D7B48-DE36-4B5A-ACC5-3CCE3957AC83}"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8" name="Rectangle 7"/>
          <p:cNvSpPr/>
          <p:nvPr/>
        </p:nvSpPr>
        <p:spPr>
          <a:xfrm>
            <a:off x="762000" y="10668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a:blip r:embed="rId4" cstate="print"/>
          <a:srcRect/>
          <a:stretch>
            <a:fillRect/>
          </a:stretch>
        </p:blipFill>
        <p:spPr bwMode="auto">
          <a:xfrm>
            <a:off x="895350" y="1600200"/>
            <a:ext cx="7241541" cy="4525963"/>
          </a:xfrm>
          <a:prstGeom prst="rect">
            <a:avLst/>
          </a:prstGeom>
          <a:noFill/>
          <a:ln w="9525">
            <a:noFill/>
            <a:miter lim="800000"/>
            <a:headEnd/>
            <a:tailEnd/>
          </a:ln>
        </p:spPr>
      </p:pic>
      <p:sp>
        <p:nvSpPr>
          <p:cNvPr id="11" name="Right Arrow 10"/>
          <p:cNvSpPr/>
          <p:nvPr/>
        </p:nvSpPr>
        <p:spPr>
          <a:xfrm>
            <a:off x="4572000" y="28194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81600" y="2743200"/>
            <a:ext cx="2112630" cy="1200329"/>
          </a:xfrm>
          <a:prstGeom prst="rect">
            <a:avLst/>
          </a:prstGeom>
          <a:noFill/>
        </p:spPr>
        <p:txBody>
          <a:bodyPr wrap="none" rtlCol="0">
            <a:spAutoFit/>
          </a:bodyPr>
          <a:lstStyle/>
          <a:p>
            <a:r>
              <a:rPr lang="en-US" dirty="0" smtClean="0"/>
              <a:t>Years impacted by</a:t>
            </a:r>
          </a:p>
          <a:p>
            <a:r>
              <a:rPr lang="en-US" dirty="0" smtClean="0"/>
              <a:t>the application.</a:t>
            </a:r>
          </a:p>
          <a:p>
            <a:r>
              <a:rPr lang="en-US" dirty="0" smtClean="0"/>
              <a:t>Application year and</a:t>
            </a:r>
          </a:p>
          <a:p>
            <a:r>
              <a:rPr lang="en-US" dirty="0" smtClean="0"/>
              <a:t>Base (Recon) year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Autofit/>
          </a:bodyPr>
          <a:lstStyle/>
          <a:p>
            <a:pPr algn="l"/>
            <a:r>
              <a:rPr lang="en-US" sz="3600" b="1" dirty="0" smtClean="0"/>
              <a:t>      </a:t>
            </a:r>
            <a:r>
              <a:rPr lang="en-US" sz="3600" b="1" dirty="0" smtClean="0">
                <a:solidFill>
                  <a:srgbClr val="7ABC32"/>
                </a:solidFill>
              </a:rPr>
              <a:t>UC PAYMENT APPLICATION</a:t>
            </a:r>
            <a:endParaRPr lang="en-US" sz="3600" b="1" dirty="0">
              <a:solidFill>
                <a:srgbClr val="7ABC32"/>
              </a:solidFill>
            </a:endParaRPr>
          </a:p>
        </p:txBody>
      </p:sp>
      <p:sp>
        <p:nvSpPr>
          <p:cNvPr id="4" name="Slide Number Placeholder 3"/>
          <p:cNvSpPr>
            <a:spLocks noGrp="1"/>
          </p:cNvSpPr>
          <p:nvPr>
            <p:ph type="sldNum" sz="quarter" idx="12"/>
          </p:nvPr>
        </p:nvSpPr>
        <p:spPr>
          <a:xfrm>
            <a:off x="7010400" y="4876800"/>
            <a:ext cx="2133600" cy="365125"/>
          </a:xfrm>
        </p:spPr>
        <p:txBody>
          <a:bodyPr/>
          <a:lstStyle/>
          <a:p>
            <a:fld id="{E11D7B48-DE36-4B5A-ACC5-3CCE3957AC83}" type="slidenum">
              <a:rPr lang="en-US" smtClean="0">
                <a:solidFill>
                  <a:schemeClr val="bg1"/>
                </a:solidFill>
              </a:rPr>
              <a:pPr/>
              <a:t>13</a:t>
            </a:fld>
            <a:endParaRPr lang="en-US" dirty="0">
              <a:solidFill>
                <a:schemeClr val="bg1"/>
              </a:solidFill>
            </a:endParaRPr>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pic>
        <p:nvPicPr>
          <p:cNvPr id="6" name="Picture 5" descr="MSLC Logo.jpg"/>
          <p:cNvPicPr>
            <a:picLocks noChangeAspect="1"/>
          </p:cNvPicPr>
          <p:nvPr/>
        </p:nvPicPr>
        <p:blipFill>
          <a:blip r:embed="rId3" cstate="print"/>
          <a:stretch>
            <a:fillRect/>
          </a:stretch>
        </p:blipFill>
        <p:spPr>
          <a:xfrm>
            <a:off x="228600" y="152400"/>
            <a:ext cx="2023872" cy="670560"/>
          </a:xfrm>
          <a:prstGeom prst="rect">
            <a:avLst/>
          </a:prstGeom>
        </p:spPr>
      </p:pic>
      <p:sp>
        <p:nvSpPr>
          <p:cNvPr id="7"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11D7B48-DE36-4B5A-ACC5-3CCE3957AC83}"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
        <p:nvSpPr>
          <p:cNvPr id="8" name="Rectangle 7"/>
          <p:cNvSpPr/>
          <p:nvPr/>
        </p:nvSpPr>
        <p:spPr>
          <a:xfrm>
            <a:off x="762000" y="10668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4" cstate="print"/>
          <a:srcRect/>
          <a:stretch>
            <a:fillRect/>
          </a:stretch>
        </p:blipFill>
        <p:spPr bwMode="auto">
          <a:xfrm>
            <a:off x="914400" y="1524000"/>
            <a:ext cx="7241541" cy="4525963"/>
          </a:xfrm>
          <a:prstGeom prst="rect">
            <a:avLst/>
          </a:prstGeom>
          <a:noFill/>
          <a:ln w="9525">
            <a:noFill/>
            <a:miter lim="800000"/>
            <a:headEnd/>
            <a:tailEnd/>
          </a:ln>
        </p:spPr>
      </p:pic>
      <p:sp>
        <p:nvSpPr>
          <p:cNvPr id="12" name="TextBox 11"/>
          <p:cNvSpPr txBox="1"/>
          <p:nvPr/>
        </p:nvSpPr>
        <p:spPr>
          <a:xfrm>
            <a:off x="4648200" y="2514600"/>
            <a:ext cx="2496902" cy="923330"/>
          </a:xfrm>
          <a:prstGeom prst="rect">
            <a:avLst/>
          </a:prstGeom>
          <a:noFill/>
        </p:spPr>
        <p:txBody>
          <a:bodyPr wrap="square" rtlCol="0">
            <a:spAutoFit/>
          </a:bodyPr>
          <a:lstStyle/>
          <a:p>
            <a:r>
              <a:rPr lang="en-US" dirty="0" smtClean="0"/>
              <a:t>Will appear if the cost</a:t>
            </a:r>
          </a:p>
          <a:p>
            <a:r>
              <a:rPr lang="en-US" dirty="0" smtClean="0"/>
              <a:t>report does not cover 6 </a:t>
            </a:r>
          </a:p>
          <a:p>
            <a:r>
              <a:rPr lang="en-US" dirty="0" smtClean="0"/>
              <a:t>months of the base year.</a:t>
            </a:r>
            <a:endParaRPr lang="en-US" dirty="0"/>
          </a:p>
        </p:txBody>
      </p:sp>
      <p:sp>
        <p:nvSpPr>
          <p:cNvPr id="11" name="Left-Up Arrow 10"/>
          <p:cNvSpPr/>
          <p:nvPr/>
        </p:nvSpPr>
        <p:spPr>
          <a:xfrm>
            <a:off x="5562600" y="3429000"/>
            <a:ext cx="533400" cy="2286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62200"/>
            <a:ext cx="8229600" cy="3124200"/>
          </a:xfrm>
        </p:spPr>
        <p:txBody>
          <a:bodyPr/>
          <a:lstStyle/>
          <a:p>
            <a:r>
              <a:rPr lang="en-US" dirty="0" smtClean="0"/>
              <a:t>Section D</a:t>
            </a:r>
          </a:p>
          <a:p>
            <a:pPr lvl="1"/>
            <a:r>
              <a:rPr lang="en-US" dirty="0" smtClean="0"/>
              <a:t>Provider identification information</a:t>
            </a:r>
          </a:p>
          <a:p>
            <a:pPr lvl="1"/>
            <a:r>
              <a:rPr lang="en-US" dirty="0" smtClean="0"/>
              <a:t>Data will flow from section A with the exception of Out-of-State Medicaid numbers.</a:t>
            </a:r>
            <a:endParaRPr lang="en-US" dirty="0"/>
          </a:p>
        </p:txBody>
      </p:sp>
      <p:sp>
        <p:nvSpPr>
          <p:cNvPr id="6" name="Rectangle 5"/>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7" name="Slide Number Placeholder 6"/>
          <p:cNvSpPr>
            <a:spLocks noGrp="1"/>
          </p:cNvSpPr>
          <p:nvPr>
            <p:ph type="sldNum" sz="quarter" idx="12"/>
          </p:nvPr>
        </p:nvSpPr>
        <p:spPr/>
        <p:txBody>
          <a:bodyPr/>
          <a:lstStyle/>
          <a:p>
            <a:fld id="{E11D7B48-DE36-4B5A-ACC5-3CCE3957AC83}" type="slidenum">
              <a:rPr lang="en-US" b="1" smtClean="0">
                <a:solidFill>
                  <a:schemeClr val="bg1"/>
                </a:solidFill>
              </a:rPr>
              <a:pPr/>
              <a:t>14</a:t>
            </a:fld>
            <a:endParaRPr lang="en-US" b="1" dirty="0">
              <a:solidFill>
                <a:schemeClr val="bg1"/>
              </a:solidFill>
            </a:endParaRPr>
          </a:p>
        </p:txBody>
      </p:sp>
      <p:sp>
        <p:nvSpPr>
          <p:cNvPr id="8" name="Title 1"/>
          <p:cNvSpPr txBox="1">
            <a:spLocks/>
          </p:cNvSpPr>
          <p:nvPr/>
        </p:nvSpPr>
        <p:spPr>
          <a:xfrm>
            <a:off x="457200" y="1447800"/>
            <a:ext cx="83058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533400" y="17526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04800" y="533400"/>
            <a:ext cx="2023872" cy="6705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Section E – Disclosure of Medicaid / Uninsured Payments Received</a:t>
            </a:r>
          </a:p>
          <a:p>
            <a:pPr lvl="1"/>
            <a:r>
              <a:rPr lang="en-US" dirty="0" smtClean="0"/>
              <a:t>Lines 1 – 7 are used to report 1011 payments.</a:t>
            </a:r>
          </a:p>
          <a:p>
            <a:pPr lvl="1"/>
            <a:r>
              <a:rPr lang="en-US" dirty="0" smtClean="0"/>
              <a:t>Line 8 is used to report out-of-state DSH payments.</a:t>
            </a:r>
          </a:p>
          <a:p>
            <a:pPr lvl="1"/>
            <a:r>
              <a:rPr lang="en-US" dirty="0" smtClean="0"/>
              <a:t>Line 9 is used to report uninsured self-payments.</a:t>
            </a:r>
          </a:p>
          <a:p>
            <a:pPr lvl="2"/>
            <a:r>
              <a:rPr lang="en-US" dirty="0" smtClean="0"/>
              <a:t>Should agree to section H (Excel Cells AN137 and AP137)</a:t>
            </a:r>
          </a:p>
          <a:p>
            <a:pPr lvl="1"/>
            <a:r>
              <a:rPr lang="en-US" dirty="0" smtClean="0"/>
              <a:t>Line 10 is used to report all other self payments. (co-pays/deductibles)</a:t>
            </a:r>
          </a:p>
          <a:p>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15</a:t>
            </a:fld>
            <a:endParaRPr lang="en-US" b="1" dirty="0">
              <a:solidFill>
                <a:schemeClr val="bg1"/>
              </a:solidFill>
            </a:endParaRPr>
          </a:p>
        </p:txBody>
      </p:sp>
      <p:sp>
        <p:nvSpPr>
          <p:cNvPr id="7" name="Title 1"/>
          <p:cNvSpPr txBox="1">
            <a:spLocks/>
          </p:cNvSpPr>
          <p:nvPr/>
        </p:nvSpPr>
        <p:spPr>
          <a:xfrm>
            <a:off x="381000" y="914400"/>
            <a:ext cx="83058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8" name="Rectangle 7"/>
          <p:cNvSpPr/>
          <p:nvPr/>
        </p:nvSpPr>
        <p:spPr>
          <a:xfrm>
            <a:off x="457200" y="12192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457200" y="228600"/>
            <a:ext cx="2023872" cy="6705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782821" y="1600200"/>
            <a:ext cx="7578357" cy="4525963"/>
          </a:xfrm>
          <a:prstGeom prst="rect">
            <a:avLst/>
          </a:prstGeom>
          <a:noFill/>
          <a:ln w="9525">
            <a:noFill/>
            <a:miter lim="800000"/>
            <a:headEnd/>
            <a:tailEnd/>
          </a:ln>
        </p:spPr>
      </p:pic>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16</a:t>
            </a:fld>
            <a:endParaRPr lang="en-US" b="1" dirty="0">
              <a:solidFill>
                <a:schemeClr val="bg1"/>
              </a:solidFill>
            </a:endParaRPr>
          </a:p>
        </p:txBody>
      </p:sp>
      <p:sp>
        <p:nvSpPr>
          <p:cNvPr id="8" name="Title 1"/>
          <p:cNvSpPr txBox="1">
            <a:spLocks/>
          </p:cNvSpPr>
          <p:nvPr/>
        </p:nvSpPr>
        <p:spPr>
          <a:xfrm>
            <a:off x="381000" y="838200"/>
            <a:ext cx="83058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4" cstate="print"/>
          <a:stretch>
            <a:fillRect/>
          </a:stretch>
        </p:blipFill>
        <p:spPr>
          <a:xfrm>
            <a:off x="381000" y="228600"/>
            <a:ext cx="2023872" cy="670560"/>
          </a:xfrm>
          <a:prstGeom prst="rect">
            <a:avLst/>
          </a:prstGeom>
        </p:spPr>
      </p:pic>
      <p:sp>
        <p:nvSpPr>
          <p:cNvPr id="12" name="TextBox 11"/>
          <p:cNvSpPr txBox="1"/>
          <p:nvPr/>
        </p:nvSpPr>
        <p:spPr>
          <a:xfrm>
            <a:off x="4800600" y="2971800"/>
            <a:ext cx="2747419" cy="369332"/>
          </a:xfrm>
          <a:prstGeom prst="rect">
            <a:avLst/>
          </a:prstGeom>
          <a:noFill/>
        </p:spPr>
        <p:txBody>
          <a:bodyPr wrap="none" rtlCol="0">
            <a:spAutoFit/>
          </a:bodyPr>
          <a:lstStyle/>
          <a:p>
            <a:r>
              <a:rPr lang="en-US" dirty="0" smtClean="0"/>
              <a:t>Should agree to schedule H</a:t>
            </a:r>
            <a:endParaRPr lang="en-US" dirty="0"/>
          </a:p>
        </p:txBody>
      </p:sp>
      <p:sp>
        <p:nvSpPr>
          <p:cNvPr id="13" name="Bent Arrow 12"/>
          <p:cNvSpPr/>
          <p:nvPr/>
        </p:nvSpPr>
        <p:spPr>
          <a:xfrm rot="10800000" flipH="1">
            <a:off x="4953000" y="3276600"/>
            <a:ext cx="457200" cy="1219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782821" y="1600200"/>
            <a:ext cx="7578357" cy="4525963"/>
          </a:xfrm>
          <a:prstGeom prst="rect">
            <a:avLst/>
          </a:prstGeom>
          <a:noFill/>
          <a:ln w="9525">
            <a:noFill/>
            <a:miter lim="800000"/>
            <a:headEnd/>
            <a:tailEnd/>
          </a:ln>
        </p:spPr>
      </p:pic>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17</a:t>
            </a:fld>
            <a:endParaRPr lang="en-US" b="1" dirty="0">
              <a:solidFill>
                <a:schemeClr val="bg1"/>
              </a:solidFill>
            </a:endParaRPr>
          </a:p>
        </p:txBody>
      </p:sp>
      <p:sp>
        <p:nvSpPr>
          <p:cNvPr id="9" name="Title 1"/>
          <p:cNvSpPr txBox="1">
            <a:spLocks/>
          </p:cNvSpPr>
          <p:nvPr/>
        </p:nvSpPr>
        <p:spPr>
          <a:xfrm>
            <a:off x="381000" y="838200"/>
            <a:ext cx="83058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10" name="Rectangle 9"/>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MSLC Logo.jpg"/>
          <p:cNvPicPr>
            <a:picLocks noChangeAspect="1"/>
          </p:cNvPicPr>
          <p:nvPr/>
        </p:nvPicPr>
        <p:blipFill>
          <a:blip r:embed="rId4" cstate="print"/>
          <a:stretch>
            <a:fillRect/>
          </a:stretch>
        </p:blipFill>
        <p:spPr>
          <a:xfrm>
            <a:off x="381000" y="228600"/>
            <a:ext cx="2023872" cy="670560"/>
          </a:xfrm>
          <a:prstGeom prst="rect">
            <a:avLst/>
          </a:prstGeom>
        </p:spPr>
      </p:pic>
      <p:sp>
        <p:nvSpPr>
          <p:cNvPr id="12" name="Bent Arrow 11"/>
          <p:cNvSpPr/>
          <p:nvPr/>
        </p:nvSpPr>
        <p:spPr>
          <a:xfrm>
            <a:off x="5181600" y="4572000"/>
            <a:ext cx="3810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4419600" y="5181600"/>
            <a:ext cx="2715359" cy="369332"/>
          </a:xfrm>
          <a:prstGeom prst="rect">
            <a:avLst/>
          </a:prstGeom>
          <a:noFill/>
        </p:spPr>
        <p:txBody>
          <a:bodyPr wrap="none" rtlCol="0">
            <a:spAutoFit/>
          </a:bodyPr>
          <a:lstStyle/>
          <a:p>
            <a:r>
              <a:rPr lang="en-US" dirty="0" smtClean="0"/>
              <a:t>Should agree to schedule 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Section G – Cost Report	</a:t>
            </a:r>
          </a:p>
          <a:p>
            <a:pPr lvl="1"/>
            <a:r>
              <a:rPr lang="en-US" dirty="0" smtClean="0"/>
              <a:t>This section will be populated using the cost report that contains the most 2014 calendar year claims.</a:t>
            </a:r>
          </a:p>
          <a:p>
            <a:pPr lvl="2"/>
            <a:r>
              <a:rPr lang="en-US" dirty="0" smtClean="0"/>
              <a:t>Providers with year ends 1/31 through 5/31 will use their 2015 cost report.</a:t>
            </a:r>
          </a:p>
          <a:p>
            <a:pPr lvl="2"/>
            <a:r>
              <a:rPr lang="en-US" dirty="0" smtClean="0"/>
              <a:t>Providers with year ends 7/31 through 12/31 will use their 2014 cost report.</a:t>
            </a:r>
          </a:p>
          <a:p>
            <a:pPr lvl="2"/>
            <a:r>
              <a:rPr lang="en-US" dirty="0" smtClean="0"/>
              <a:t>Providers with 6/30 year ends can use either their 2014 cost reports or the 2015 cost report.</a:t>
            </a:r>
          </a:p>
          <a:p>
            <a:pPr>
              <a:buNone/>
            </a:pPr>
            <a:endParaRPr lang="en-US" sz="1600" dirty="0" smtClean="0">
              <a:solidFill>
                <a:srgbClr val="92D050"/>
              </a:solidFill>
            </a:endParaRPr>
          </a:p>
          <a:p>
            <a:pPr lvl="3">
              <a:buNone/>
            </a:pP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18</a:t>
            </a:fld>
            <a:endParaRPr lang="en-US" b="1" dirty="0">
              <a:solidFill>
                <a:schemeClr val="bg1"/>
              </a:solidFill>
            </a:endParaRPr>
          </a:p>
        </p:txBody>
      </p:sp>
      <p:sp>
        <p:nvSpPr>
          <p:cNvPr id="7" name="Title 1"/>
          <p:cNvSpPr txBox="1">
            <a:spLocks/>
          </p:cNvSpPr>
          <p:nvPr/>
        </p:nvSpPr>
        <p:spPr>
          <a:xfrm>
            <a:off x="381000" y="838200"/>
            <a:ext cx="83058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8" name="Rectangle 7"/>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SLC Logo.jpg"/>
          <p:cNvPicPr>
            <a:picLocks noChangeAspect="1"/>
          </p:cNvPicPr>
          <p:nvPr/>
        </p:nvPicPr>
        <p:blipFill>
          <a:blip r:embed="rId3" cstate="print"/>
          <a:stretch>
            <a:fillRect/>
          </a:stretch>
        </p:blipFill>
        <p:spPr>
          <a:xfrm>
            <a:off x="381000" y="228600"/>
            <a:ext cx="2023872" cy="6705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Section G is split between Routine cost centers and Ancillary cost centers.</a:t>
            </a:r>
          </a:p>
          <a:p>
            <a:pPr lvl="1"/>
            <a:r>
              <a:rPr lang="en-US" dirty="0" smtClean="0"/>
              <a:t>Routine cost  center data is used to calculate per diems.  (cost center costs/cost center days)</a:t>
            </a:r>
          </a:p>
          <a:p>
            <a:pPr lvl="1"/>
            <a:r>
              <a:rPr lang="en-US" dirty="0" smtClean="0"/>
              <a:t>Ancillary cost center data is used to calculate cost to charge ratios.  (cost center costs/cost center charges)</a:t>
            </a:r>
          </a:p>
          <a:p>
            <a:pPr lvl="1">
              <a:buNone/>
            </a:pPr>
            <a:r>
              <a:rPr lang="en-US" dirty="0" smtClean="0"/>
              <a:t>These ratios are half of the equation in determining</a:t>
            </a:r>
          </a:p>
          <a:p>
            <a:pPr lvl="1">
              <a:buNone/>
            </a:pPr>
            <a:r>
              <a:rPr lang="en-US" dirty="0" smtClean="0"/>
              <a:t>patient costs on schedules H and I.</a:t>
            </a: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19</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219200"/>
            <a:ext cx="228600" cy="18288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304800"/>
            <a:ext cx="2023872" cy="670560"/>
          </a:xfrm>
          <a:prstGeom prst="rect">
            <a:avLst/>
          </a:prstGeom>
        </p:spPr>
      </p:pic>
      <p:sp>
        <p:nvSpPr>
          <p:cNvPr id="11" name="Rectangle 10"/>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828800"/>
          </a:xfrm>
        </p:spPr>
        <p:txBody>
          <a:bodyPr>
            <a:normAutofit fontScale="90000"/>
          </a:bodyPr>
          <a:lstStyle/>
          <a:p>
            <a:r>
              <a:rPr lang="en-US" b="1" dirty="0" smtClean="0"/>
              <a:t/>
            </a:r>
            <a:br>
              <a:rPr lang="en-US" b="1" dirty="0" smtClean="0"/>
            </a:br>
            <a:r>
              <a:rPr lang="en-US" b="1" dirty="0" smtClean="0"/>
              <a:t>UNCOMPENSATED CARE POOL</a:t>
            </a:r>
            <a:r>
              <a:rPr lang="en-US" dirty="0" smtClean="0"/>
              <a:t/>
            </a:r>
            <a:br>
              <a:rPr lang="en-US" dirty="0" smtClean="0"/>
            </a:br>
            <a:r>
              <a:rPr lang="en-US" dirty="0" smtClean="0"/>
              <a:t/>
            </a:r>
            <a:br>
              <a:rPr lang="en-US" dirty="0" smtClean="0"/>
            </a:br>
            <a:r>
              <a:rPr lang="en-US" dirty="0" smtClean="0"/>
              <a:t> </a:t>
            </a:r>
            <a:r>
              <a:rPr lang="en-US" b="1" dirty="0" smtClean="0">
                <a:solidFill>
                  <a:srgbClr val="7ABC32"/>
                </a:solidFill>
              </a:rPr>
              <a:t>OVERVIEW</a:t>
            </a:r>
            <a:r>
              <a:rPr lang="en-US" dirty="0" smtClean="0"/>
              <a:t/>
            </a:r>
            <a:br>
              <a:rPr lang="en-US" dirty="0" smtClean="0"/>
            </a:br>
            <a:endParaRPr lang="en-US" dirty="0"/>
          </a:p>
        </p:txBody>
      </p:sp>
      <p:sp>
        <p:nvSpPr>
          <p:cNvPr id="3" name="Rectangle 2"/>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pic>
        <p:nvPicPr>
          <p:cNvPr id="4" name="Picture 3" descr="MSLC Logo.jpg"/>
          <p:cNvPicPr>
            <a:picLocks noChangeAspect="1"/>
          </p:cNvPicPr>
          <p:nvPr/>
        </p:nvPicPr>
        <p:blipFill>
          <a:blip r:embed="rId3" cstate="print"/>
          <a:stretch>
            <a:fillRect/>
          </a:stretch>
        </p:blipFill>
        <p:spPr>
          <a:xfrm>
            <a:off x="457200" y="381000"/>
            <a:ext cx="2023872" cy="670560"/>
          </a:xfrm>
          <a:prstGeom prst="rect">
            <a:avLst/>
          </a:prstGeom>
        </p:spPr>
      </p:pic>
      <p:sp>
        <p:nvSpPr>
          <p:cNvPr id="5" name="Slide Number Placeholder 4"/>
          <p:cNvSpPr>
            <a:spLocks noGrp="1"/>
          </p:cNvSpPr>
          <p:nvPr>
            <p:ph type="sldNum" sz="quarter" idx="12"/>
          </p:nvPr>
        </p:nvSpPr>
        <p:spPr/>
        <p:txBody>
          <a:bodyPr/>
          <a:lstStyle/>
          <a:p>
            <a:fld id="{E11D7B48-DE36-4B5A-ACC5-3CCE3957AC83}" type="slidenum">
              <a:rPr lang="en-US" b="1" smtClean="0">
                <a:solidFill>
                  <a:schemeClr val="bg1"/>
                </a:solidFill>
              </a:rPr>
              <a:pPr/>
              <a:t>2</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Routine Per Diems and Cost to Charge Ratios are calculated as follows:</a:t>
            </a:r>
          </a:p>
          <a:p>
            <a:r>
              <a:rPr lang="en-US" dirty="0" smtClean="0"/>
              <a:t>Numerator (same for both)</a:t>
            </a:r>
          </a:p>
          <a:p>
            <a:pPr lvl="1"/>
            <a:r>
              <a:rPr lang="en-US" dirty="0" smtClean="0"/>
              <a:t>Begin with total allocated costs to cost center (from cost report schedule B Part I Column 26)</a:t>
            </a:r>
          </a:p>
          <a:p>
            <a:pPr lvl="1"/>
            <a:r>
              <a:rPr lang="en-US" dirty="0" smtClean="0"/>
              <a:t>Add interns and residents costs (from cost report schedule B Part I column 25)</a:t>
            </a:r>
          </a:p>
          <a:p>
            <a:pPr lvl="1"/>
            <a:r>
              <a:rPr lang="en-US" dirty="0" smtClean="0"/>
              <a:t>Add back RCE and Therapy costs (from cost report schedule C Part I columns 2 and 4)</a:t>
            </a:r>
          </a:p>
          <a:p>
            <a:pPr lvl="1"/>
            <a:r>
              <a:rPr lang="en-US" dirty="0" smtClean="0"/>
              <a:t>Remove Swing-Bed Carve Out (from cost report schedule D-1 Part I Line 26)</a:t>
            </a:r>
          </a:p>
          <a:p>
            <a:pPr lvl="2"/>
            <a:r>
              <a:rPr lang="en-US" dirty="0" smtClean="0"/>
              <a:t>Only A&amp;P cost center</a:t>
            </a:r>
          </a:p>
          <a:p>
            <a:pPr lvl="1">
              <a:buNone/>
            </a:pP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20</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304800"/>
            <a:ext cx="2023872" cy="6705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038600"/>
          </a:xfrm>
        </p:spPr>
        <p:txBody>
          <a:bodyPr/>
          <a:lstStyle/>
          <a:p>
            <a:r>
              <a:rPr lang="en-US" dirty="0" smtClean="0"/>
              <a:t>Denominator </a:t>
            </a:r>
          </a:p>
          <a:p>
            <a:pPr lvl="1"/>
            <a:r>
              <a:rPr lang="en-US" dirty="0" smtClean="0"/>
              <a:t>Routine - Days for cost center (from cost report schedule D-1 part I Line 2 for Adults and </a:t>
            </a:r>
            <a:r>
              <a:rPr lang="en-US" dirty="0" err="1" smtClean="0"/>
              <a:t>Peds</a:t>
            </a:r>
            <a:r>
              <a:rPr lang="en-US" dirty="0" smtClean="0"/>
              <a:t>; schedule D-1 part II lines 42-47 for other routine cost centers.</a:t>
            </a:r>
          </a:p>
          <a:p>
            <a:pPr lvl="1"/>
            <a:r>
              <a:rPr lang="en-US" dirty="0" smtClean="0"/>
              <a:t>Ancillary - Inpatient and Outpatient cost center charges (from cost report schedule C Part I columns 6 and 7).</a:t>
            </a:r>
          </a:p>
          <a:p>
            <a:pPr lvl="1"/>
            <a:endParaRPr lang="en-US" dirty="0" smtClean="0"/>
          </a:p>
          <a:p>
            <a:pPr lvl="1">
              <a:buNone/>
            </a:pPr>
            <a:endParaRPr lang="en-US" dirty="0" smtClean="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21</a:t>
            </a:fld>
            <a:endParaRPr lang="en-US" b="1" dirty="0">
              <a:solidFill>
                <a:schemeClr val="bg1"/>
              </a:solidFill>
            </a:endParaRPr>
          </a:p>
        </p:txBody>
      </p:sp>
      <p:sp>
        <p:nvSpPr>
          <p:cNvPr id="8" name="Title 1"/>
          <p:cNvSpPr txBox="1">
            <a:spLocks/>
          </p:cNvSpPr>
          <p:nvPr/>
        </p:nvSpPr>
        <p:spPr>
          <a:xfrm>
            <a:off x="381000" y="11430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2954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304800"/>
            <a:ext cx="2023872" cy="67056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114800"/>
          </a:xfrm>
        </p:spPr>
        <p:txBody>
          <a:bodyPr/>
          <a:lstStyle/>
          <a:p>
            <a:r>
              <a:rPr lang="en-US" dirty="0" smtClean="0"/>
              <a:t>Observation – This cost center utilizes the A&amp;P per diem to calculate a cost to charge ratio.</a:t>
            </a:r>
          </a:p>
          <a:p>
            <a:pPr lvl="1"/>
            <a:r>
              <a:rPr lang="en-US" dirty="0" smtClean="0"/>
              <a:t>Numerator - A&amp;P per diem x observation days (reported on cost report schedule S-3 part I Line 28 Col. 8).</a:t>
            </a:r>
          </a:p>
          <a:p>
            <a:pPr lvl="1"/>
            <a:r>
              <a:rPr lang="en-US" dirty="0" smtClean="0"/>
              <a:t>Denominator – Observation inpatient and outpatient charges (from cost report schedule C part I columns 6 and 7).</a:t>
            </a: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22</a:t>
            </a:fld>
            <a:endParaRPr lang="en-US" b="1" dirty="0">
              <a:solidFill>
                <a:schemeClr val="bg1"/>
              </a:solidFill>
            </a:endParaRPr>
          </a:p>
        </p:txBody>
      </p:sp>
      <p:sp>
        <p:nvSpPr>
          <p:cNvPr id="8" name="Title 1"/>
          <p:cNvSpPr txBox="1">
            <a:spLocks/>
          </p:cNvSpPr>
          <p:nvPr/>
        </p:nvSpPr>
        <p:spPr>
          <a:xfrm>
            <a:off x="381000" y="11430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2954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381000"/>
            <a:ext cx="2023872" cy="67056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782821" y="1600200"/>
            <a:ext cx="7578357" cy="4525963"/>
          </a:xfrm>
          <a:prstGeom prst="rect">
            <a:avLst/>
          </a:prstGeom>
          <a:noFill/>
          <a:ln w="9525">
            <a:noFill/>
            <a:miter lim="800000"/>
            <a:headEnd/>
            <a:tailEnd/>
          </a:ln>
        </p:spPr>
      </p:pic>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23</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4" cstate="print"/>
          <a:stretch>
            <a:fillRect/>
          </a:stretch>
        </p:blipFill>
        <p:spPr>
          <a:xfrm>
            <a:off x="381000" y="304800"/>
            <a:ext cx="2023872" cy="670560"/>
          </a:xfrm>
          <a:prstGeom prst="rect">
            <a:avLst/>
          </a:prstGeom>
        </p:spPr>
      </p:pic>
      <p:sp>
        <p:nvSpPr>
          <p:cNvPr id="12" name="TextBox 11"/>
          <p:cNvSpPr txBox="1"/>
          <p:nvPr/>
        </p:nvSpPr>
        <p:spPr>
          <a:xfrm>
            <a:off x="3352800" y="2667000"/>
            <a:ext cx="2880147" cy="369332"/>
          </a:xfrm>
          <a:prstGeom prst="rect">
            <a:avLst/>
          </a:prstGeom>
          <a:noFill/>
        </p:spPr>
        <p:txBody>
          <a:bodyPr wrap="none" rtlCol="0">
            <a:spAutoFit/>
          </a:bodyPr>
          <a:lstStyle/>
          <a:p>
            <a:r>
              <a:rPr lang="en-US" dirty="0" smtClean="0"/>
              <a:t>Routine per diem calculation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951229" y="1600200"/>
            <a:ext cx="7241541" cy="4525963"/>
          </a:xfrm>
          <a:prstGeom prst="rect">
            <a:avLst/>
          </a:prstGeom>
          <a:noFill/>
          <a:ln w="9525">
            <a:noFill/>
            <a:miter lim="800000"/>
            <a:headEnd/>
            <a:tailEnd/>
          </a:ln>
        </p:spPr>
      </p:pic>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24</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4" cstate="print"/>
          <a:stretch>
            <a:fillRect/>
          </a:stretch>
        </p:blipFill>
        <p:spPr>
          <a:xfrm>
            <a:off x="381000" y="228600"/>
            <a:ext cx="2023872" cy="670560"/>
          </a:xfrm>
          <a:prstGeom prst="rect">
            <a:avLst/>
          </a:prstGeom>
        </p:spPr>
      </p:pic>
      <p:sp>
        <p:nvSpPr>
          <p:cNvPr id="12" name="TextBox 11"/>
          <p:cNvSpPr txBox="1"/>
          <p:nvPr/>
        </p:nvSpPr>
        <p:spPr>
          <a:xfrm>
            <a:off x="3276600" y="2590800"/>
            <a:ext cx="3949414" cy="369332"/>
          </a:xfrm>
          <a:prstGeom prst="rect">
            <a:avLst/>
          </a:prstGeom>
          <a:noFill/>
        </p:spPr>
        <p:txBody>
          <a:bodyPr wrap="none" rtlCol="0">
            <a:spAutoFit/>
          </a:bodyPr>
          <a:lstStyle/>
          <a:p>
            <a:r>
              <a:rPr lang="en-US" dirty="0" smtClean="0"/>
              <a:t>Ancillary cost-to-charge ratio calculation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782821" y="1600200"/>
            <a:ext cx="7578357" cy="4525963"/>
          </a:xfrm>
          <a:prstGeom prst="rect">
            <a:avLst/>
          </a:prstGeom>
          <a:noFill/>
          <a:ln w="9525">
            <a:noFill/>
            <a:miter lim="800000"/>
            <a:headEnd/>
            <a:tailEnd/>
          </a:ln>
        </p:spPr>
      </p:pic>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25</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4" cstate="print"/>
          <a:stretch>
            <a:fillRect/>
          </a:stretch>
        </p:blipFill>
        <p:spPr>
          <a:xfrm>
            <a:off x="381000" y="304800"/>
            <a:ext cx="2023872" cy="670560"/>
          </a:xfrm>
          <a:prstGeom prst="rect">
            <a:avLst/>
          </a:prstGeom>
        </p:spPr>
      </p:pic>
      <p:sp>
        <p:nvSpPr>
          <p:cNvPr id="12" name="TextBox 11"/>
          <p:cNvSpPr txBox="1"/>
          <p:nvPr/>
        </p:nvSpPr>
        <p:spPr>
          <a:xfrm>
            <a:off x="3429000" y="2590800"/>
            <a:ext cx="4285147" cy="369332"/>
          </a:xfrm>
          <a:prstGeom prst="rect">
            <a:avLst/>
          </a:prstGeom>
          <a:noFill/>
        </p:spPr>
        <p:txBody>
          <a:bodyPr wrap="none" rtlCol="0">
            <a:spAutoFit/>
          </a:bodyPr>
          <a:lstStyle/>
          <a:p>
            <a:r>
              <a:rPr lang="en-US" dirty="0" smtClean="0"/>
              <a:t>Observation cost-to-charge ratio calculation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038600"/>
          </a:xfrm>
        </p:spPr>
        <p:txBody>
          <a:bodyPr/>
          <a:lstStyle/>
          <a:p>
            <a:r>
              <a:rPr lang="en-US" dirty="0" smtClean="0"/>
              <a:t>Sections H and I are utilized to report in-state, out-of-state and uninsured claims data.	</a:t>
            </a:r>
          </a:p>
          <a:p>
            <a:pPr lvl="1"/>
            <a:r>
              <a:rPr lang="en-US" dirty="0" smtClean="0"/>
              <a:t>Section H is used to report In-State FFS, MCO, FFS Cross-Over, Other Medicaid Eligible and Uninsured claims data.</a:t>
            </a:r>
          </a:p>
          <a:p>
            <a:pPr lvl="1"/>
            <a:r>
              <a:rPr lang="en-US" dirty="0" smtClean="0"/>
              <a:t>Section I is used to report Out-of-State FFS, MCO, FFS Cross-Over, Other Medicaid Eligible claims data.</a:t>
            </a: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26</a:t>
            </a:fld>
            <a:endParaRPr lang="en-US" b="1" dirty="0">
              <a:solidFill>
                <a:schemeClr val="bg1"/>
              </a:solidFill>
            </a:endParaRPr>
          </a:p>
        </p:txBody>
      </p:sp>
      <p:sp>
        <p:nvSpPr>
          <p:cNvPr id="8" name="Title 1"/>
          <p:cNvSpPr txBox="1">
            <a:spLocks/>
          </p:cNvSpPr>
          <p:nvPr/>
        </p:nvSpPr>
        <p:spPr>
          <a:xfrm>
            <a:off x="381000" y="11430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2954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304800"/>
            <a:ext cx="2023872" cy="67056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733800"/>
          </a:xfrm>
        </p:spPr>
        <p:txBody>
          <a:bodyPr>
            <a:normAutofit lnSpcReduction="10000"/>
          </a:bodyPr>
          <a:lstStyle/>
          <a:p>
            <a:r>
              <a:rPr lang="en-US" dirty="0" smtClean="0"/>
              <a:t>Claims data will come from both the state (or third party) and the providers internal records.</a:t>
            </a:r>
          </a:p>
          <a:p>
            <a:pPr lvl="1"/>
            <a:r>
              <a:rPr lang="en-US" dirty="0" smtClean="0"/>
              <a:t>The state will supply In-State FFS (Tab Runs).</a:t>
            </a:r>
          </a:p>
          <a:p>
            <a:pPr lvl="2"/>
            <a:r>
              <a:rPr lang="en-US" dirty="0" smtClean="0"/>
              <a:t>Working on generating In-State MCO, Crossover and Other Medicaid Eligible</a:t>
            </a:r>
            <a:r>
              <a:rPr lang="en-US" dirty="0" smtClean="0">
                <a:solidFill>
                  <a:srgbClr val="FF0000"/>
                </a:solidFill>
              </a:rPr>
              <a:t> </a:t>
            </a:r>
            <a:r>
              <a:rPr lang="en-US" dirty="0" smtClean="0"/>
              <a:t>claims data.</a:t>
            </a:r>
          </a:p>
          <a:p>
            <a:pPr lvl="1"/>
            <a:r>
              <a:rPr lang="en-US" dirty="0" smtClean="0"/>
              <a:t>The provider will generate claims data for In-State MCO, Crossover and Other Medicaid Eligible Uninsured and Out-of-State (section I) claims.</a:t>
            </a: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27</a:t>
            </a:fld>
            <a:endParaRPr lang="en-US" b="1" dirty="0">
              <a:solidFill>
                <a:schemeClr val="bg1"/>
              </a:solidFill>
            </a:endParaRPr>
          </a:p>
        </p:txBody>
      </p:sp>
      <p:sp>
        <p:nvSpPr>
          <p:cNvPr id="8" name="Title 1"/>
          <p:cNvSpPr txBox="1">
            <a:spLocks/>
          </p:cNvSpPr>
          <p:nvPr/>
        </p:nvSpPr>
        <p:spPr>
          <a:xfrm>
            <a:off x="381000" y="12192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3716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381000"/>
            <a:ext cx="2023872" cy="67056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State generated claims data will be supplied to providers with enough time for providers to review.</a:t>
            </a:r>
            <a:endParaRPr lang="en-US" dirty="0" smtClean="0">
              <a:solidFill>
                <a:srgbClr val="FF0000"/>
              </a:solidFill>
            </a:endParaRPr>
          </a:p>
          <a:p>
            <a:pPr lvl="1"/>
            <a:r>
              <a:rPr lang="en-US" dirty="0" smtClean="0"/>
              <a:t>Providers will have the opportunity to compare the state supplied claims data with their internal records for accuracy and consistency.</a:t>
            </a:r>
          </a:p>
          <a:p>
            <a:pPr lvl="1"/>
            <a:r>
              <a:rPr lang="en-US" dirty="0" smtClean="0"/>
              <a:t>If the Provider determines the claims data is incomplete or inaccurate the provider can use their internal records.</a:t>
            </a:r>
          </a:p>
          <a:p>
            <a:pPr lvl="2"/>
            <a:r>
              <a:rPr lang="en-US" dirty="0" smtClean="0"/>
              <a:t>If internal records are used rather than state generated data sets, the provider must submit an explanation. This should include examples of claims incorrectly included/excluded in the states records.</a:t>
            </a: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28</a:t>
            </a:fld>
            <a:endParaRPr lang="en-US" b="1" dirty="0">
              <a:solidFill>
                <a:schemeClr val="bg1"/>
              </a:solidFill>
            </a:endParaRPr>
          </a:p>
        </p:txBody>
      </p:sp>
      <p:sp>
        <p:nvSpPr>
          <p:cNvPr id="8" name="Title 1"/>
          <p:cNvSpPr txBox="1">
            <a:spLocks/>
          </p:cNvSpPr>
          <p:nvPr/>
        </p:nvSpPr>
        <p:spPr>
          <a:xfrm>
            <a:off x="3048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304800"/>
            <a:ext cx="2023872" cy="67056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Provider generated claims data should include the following elements:</a:t>
            </a:r>
          </a:p>
          <a:p>
            <a:pPr lvl="1"/>
            <a:r>
              <a:rPr lang="en-US" dirty="0" smtClean="0"/>
              <a:t>Claim Type</a:t>
            </a:r>
          </a:p>
          <a:p>
            <a:pPr lvl="1"/>
            <a:r>
              <a:rPr lang="en-US" dirty="0" smtClean="0"/>
              <a:t>Account Number</a:t>
            </a:r>
          </a:p>
          <a:p>
            <a:pPr lvl="1"/>
            <a:r>
              <a:rPr lang="en-US" dirty="0" smtClean="0"/>
              <a:t>Name</a:t>
            </a:r>
          </a:p>
          <a:p>
            <a:pPr lvl="1"/>
            <a:r>
              <a:rPr lang="en-US" dirty="0" smtClean="0"/>
              <a:t>Admit and Discharge Date</a:t>
            </a:r>
          </a:p>
          <a:p>
            <a:pPr lvl="1"/>
            <a:r>
              <a:rPr lang="en-US" dirty="0" smtClean="0"/>
              <a:t>Service Indicator (IP or OP)</a:t>
            </a:r>
          </a:p>
          <a:p>
            <a:pPr lvl="1"/>
            <a:r>
              <a:rPr lang="en-US" dirty="0" smtClean="0"/>
              <a:t>Revenue Code (and Cost Center)</a:t>
            </a:r>
          </a:p>
          <a:p>
            <a:pPr lvl="1"/>
            <a:r>
              <a:rPr lang="en-US" dirty="0" smtClean="0"/>
              <a:t>Charges associated with Revenue Code</a:t>
            </a:r>
          </a:p>
          <a:p>
            <a:pPr lvl="1"/>
            <a:r>
              <a:rPr lang="en-US" dirty="0" smtClean="0"/>
              <a:t>Number of Days</a:t>
            </a:r>
          </a:p>
          <a:p>
            <a:pPr lvl="1"/>
            <a:r>
              <a:rPr lang="en-US" dirty="0" smtClean="0"/>
              <a:t>Medicare Payments</a:t>
            </a:r>
          </a:p>
          <a:p>
            <a:pPr lvl="1"/>
            <a:r>
              <a:rPr lang="en-US" dirty="0" smtClean="0"/>
              <a:t>Medicaid Payments</a:t>
            </a:r>
          </a:p>
          <a:p>
            <a:pPr lvl="1"/>
            <a:r>
              <a:rPr lang="en-US" dirty="0" smtClean="0"/>
              <a:t>Third Party Payments</a:t>
            </a:r>
          </a:p>
          <a:p>
            <a:pPr lvl="1"/>
            <a:r>
              <a:rPr lang="en-US" dirty="0" smtClean="0"/>
              <a:t>Self Payments</a:t>
            </a:r>
          </a:p>
          <a:p>
            <a:pPr lvl="1"/>
            <a:endParaRPr lang="en-US" dirty="0"/>
          </a:p>
        </p:txBody>
      </p:sp>
      <p:pic>
        <p:nvPicPr>
          <p:cNvPr id="5" name="Picture 4" descr="Picture8.png"/>
          <p:cNvPicPr>
            <a:picLocks noChangeAspect="1"/>
          </p:cNvPicPr>
          <p:nvPr/>
        </p:nvPicPr>
        <p:blipFill>
          <a:blip r:embed="rId3" cstate="print"/>
          <a:stretch>
            <a:fillRect/>
          </a:stretch>
        </p:blipFill>
        <p:spPr>
          <a:xfrm>
            <a:off x="6324600" y="4343399"/>
            <a:ext cx="1828800" cy="1609343"/>
          </a:xfrm>
          <a:prstGeom prst="rect">
            <a:avLst/>
          </a:prstGeom>
        </p:spPr>
      </p:pic>
      <p:sp>
        <p:nvSpPr>
          <p:cNvPr id="6" name="Rectangle 5"/>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7" name="Slide Number Placeholder 6"/>
          <p:cNvSpPr>
            <a:spLocks noGrp="1"/>
          </p:cNvSpPr>
          <p:nvPr>
            <p:ph type="sldNum" sz="quarter" idx="12"/>
          </p:nvPr>
        </p:nvSpPr>
        <p:spPr/>
        <p:txBody>
          <a:bodyPr/>
          <a:lstStyle/>
          <a:p>
            <a:fld id="{E11D7B48-DE36-4B5A-ACC5-3CCE3957AC83}" type="slidenum">
              <a:rPr lang="en-US" b="1" smtClean="0">
                <a:solidFill>
                  <a:schemeClr val="bg1"/>
                </a:solidFill>
              </a:rPr>
              <a:pPr/>
              <a:t>29</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MSLC Logo.jpg"/>
          <p:cNvPicPr>
            <a:picLocks noChangeAspect="1"/>
          </p:cNvPicPr>
          <p:nvPr/>
        </p:nvPicPr>
        <p:blipFill>
          <a:blip r:embed="rId4" cstate="print"/>
          <a:stretch>
            <a:fillRect/>
          </a:stretch>
        </p:blipFill>
        <p:spPr>
          <a:xfrm>
            <a:off x="381000" y="304800"/>
            <a:ext cx="2023872" cy="6705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733800"/>
          </a:xfrm>
        </p:spPr>
        <p:txBody>
          <a:bodyPr>
            <a:normAutofit/>
          </a:bodyPr>
          <a:lstStyle/>
          <a:p>
            <a:pPr lvl="1"/>
            <a:r>
              <a:rPr lang="en-US" dirty="0" smtClean="0"/>
              <a:t>Chris Maben, Senior Accountant</a:t>
            </a:r>
          </a:p>
          <a:p>
            <a:pPr lvl="2"/>
            <a:r>
              <a:rPr lang="en-US" dirty="0" smtClean="0">
                <a:solidFill>
                  <a:srgbClr val="0000FF"/>
                </a:solidFill>
              </a:rPr>
              <a:t>maben@mslc.com</a:t>
            </a:r>
          </a:p>
          <a:p>
            <a:pPr lvl="1"/>
            <a:r>
              <a:rPr lang="en-US" dirty="0" smtClean="0"/>
              <a:t>Reuben Merriman, Senior Accountant</a:t>
            </a:r>
          </a:p>
          <a:p>
            <a:pPr lvl="2"/>
            <a:r>
              <a:rPr lang="en-US" dirty="0" smtClean="0">
                <a:solidFill>
                  <a:srgbClr val="0000FF"/>
                </a:solidFill>
              </a:rPr>
              <a:t>rmerriman@mslc.com</a:t>
            </a:r>
          </a:p>
          <a:p>
            <a:pPr lvl="1"/>
            <a:r>
              <a:rPr lang="en-US" dirty="0" smtClean="0"/>
              <a:t>Julia Hill, Senior Manager </a:t>
            </a:r>
          </a:p>
          <a:p>
            <a:pPr lvl="2"/>
            <a:r>
              <a:rPr lang="en-US" dirty="0" smtClean="0">
                <a:solidFill>
                  <a:srgbClr val="0000FF"/>
                </a:solidFill>
              </a:rPr>
              <a:t>juliah@mslc.com</a:t>
            </a:r>
            <a:endParaRPr lang="en-US" dirty="0" smtClean="0"/>
          </a:p>
          <a:p>
            <a:pPr lvl="1"/>
            <a:r>
              <a:rPr lang="en-US" dirty="0" smtClean="0"/>
              <a:t>Telephone: (505)243-3486</a:t>
            </a:r>
          </a:p>
        </p:txBody>
      </p:sp>
      <p:sp>
        <p:nvSpPr>
          <p:cNvPr id="5" name="Title 1"/>
          <p:cNvSpPr txBox="1">
            <a:spLocks/>
          </p:cNvSpPr>
          <p:nvPr/>
        </p:nvSpPr>
        <p:spPr>
          <a:xfrm>
            <a:off x="457200" y="106680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t>
            </a:r>
            <a:r>
              <a:rPr lang="en-US" sz="3600" b="1" dirty="0" smtClean="0">
                <a:solidFill>
                  <a:srgbClr val="7ABC32"/>
                </a:solidFill>
                <a:latin typeface="+mj-lt"/>
                <a:ea typeface="+mj-ea"/>
                <a:cs typeface="+mj-cs"/>
              </a:rPr>
              <a:t>Myers and Stauffer Contact Information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6" name="Rectangle 5"/>
          <p:cNvSpPr/>
          <p:nvPr/>
        </p:nvSpPr>
        <p:spPr>
          <a:xfrm>
            <a:off x="533400" y="1524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SLC Logo.jpg"/>
          <p:cNvPicPr>
            <a:picLocks noChangeAspect="1"/>
          </p:cNvPicPr>
          <p:nvPr/>
        </p:nvPicPr>
        <p:blipFill>
          <a:blip r:embed="rId3" cstate="print"/>
          <a:stretch>
            <a:fillRect/>
          </a:stretch>
        </p:blipFill>
        <p:spPr>
          <a:xfrm>
            <a:off x="457200" y="228600"/>
            <a:ext cx="2023872" cy="670560"/>
          </a:xfrm>
          <a:prstGeom prst="rect">
            <a:avLst/>
          </a:prstGeom>
        </p:spPr>
      </p:pic>
      <p:sp>
        <p:nvSpPr>
          <p:cNvPr id="8" name="Rectangle 7"/>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3</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782821" y="1600200"/>
            <a:ext cx="7578357" cy="4525963"/>
          </a:xfrm>
          <a:prstGeom prst="rect">
            <a:avLst/>
          </a:prstGeom>
          <a:noFill/>
          <a:ln w="9525">
            <a:noFill/>
            <a:miter lim="800000"/>
            <a:headEnd/>
            <a:tailEnd/>
          </a:ln>
        </p:spPr>
      </p:pic>
      <p:sp>
        <p:nvSpPr>
          <p:cNvPr id="6"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4" cstate="print"/>
          <a:stretch>
            <a:fillRect/>
          </a:stretch>
        </p:blipFill>
        <p:spPr>
          <a:xfrm>
            <a:off x="381000" y="2286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30</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Claims data generated by providers should be summarized by cost center, revenue code, patient days, service indicator, Medicare payments, Medicaid payments, TPL Payments and Self-Payments.</a:t>
            </a:r>
          </a:p>
          <a:p>
            <a:r>
              <a:rPr lang="en-US" dirty="0" smtClean="0"/>
              <a:t>ONLY the summary should be submitted as support for the application.</a:t>
            </a:r>
          </a:p>
          <a:p>
            <a:pPr lvl="1"/>
            <a:r>
              <a:rPr lang="en-US" dirty="0" smtClean="0"/>
              <a:t>Claims data should be retained by the providers.</a:t>
            </a: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31</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304800"/>
            <a:ext cx="2023872" cy="67056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3" cstate="print"/>
          <a:srcRect/>
          <a:stretch>
            <a:fillRect/>
          </a:stretch>
        </p:blipFill>
        <p:spPr bwMode="auto">
          <a:xfrm>
            <a:off x="914400" y="1524000"/>
            <a:ext cx="7241541" cy="4525963"/>
          </a:xfrm>
          <a:prstGeom prst="rect">
            <a:avLst/>
          </a:prstGeom>
          <a:noFill/>
          <a:ln w="9525">
            <a:noFill/>
            <a:miter lim="800000"/>
            <a:headEnd/>
            <a:tailEnd/>
          </a:ln>
        </p:spPr>
      </p:pic>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32</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4" cstate="print"/>
          <a:stretch>
            <a:fillRect/>
          </a:stretch>
        </p:blipFill>
        <p:spPr>
          <a:xfrm>
            <a:off x="381000" y="304800"/>
            <a:ext cx="2023872" cy="670560"/>
          </a:xfrm>
          <a:prstGeom prst="rect">
            <a:avLst/>
          </a:prstGeom>
        </p:spPr>
      </p:pic>
      <p:sp>
        <p:nvSpPr>
          <p:cNvPr id="14" name="Bent-Up Arrow 13"/>
          <p:cNvSpPr/>
          <p:nvPr/>
        </p:nvSpPr>
        <p:spPr>
          <a:xfrm>
            <a:off x="3581400" y="5562600"/>
            <a:ext cx="304800" cy="304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5181600"/>
            <a:ext cx="5136919" cy="369332"/>
          </a:xfrm>
          <a:prstGeom prst="rect">
            <a:avLst/>
          </a:prstGeom>
          <a:noFill/>
        </p:spPr>
        <p:txBody>
          <a:bodyPr wrap="none" rtlCol="0">
            <a:spAutoFit/>
          </a:bodyPr>
          <a:lstStyle/>
          <a:p>
            <a:r>
              <a:rPr lang="en-US" dirty="0" smtClean="0"/>
              <a:t>3 days reported on section H – In-State MCO Primary</a:t>
            </a:r>
            <a:endParaRPr lang="en-US" dirty="0"/>
          </a:p>
        </p:txBody>
      </p:sp>
      <p:sp>
        <p:nvSpPr>
          <p:cNvPr id="16" name="Down Arrow 15"/>
          <p:cNvSpPr/>
          <p:nvPr/>
        </p:nvSpPr>
        <p:spPr>
          <a:xfrm>
            <a:off x="5486400" y="35052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24200" y="3733800"/>
            <a:ext cx="4867615" cy="369332"/>
          </a:xfrm>
          <a:prstGeom prst="rect">
            <a:avLst/>
          </a:prstGeom>
          <a:noFill/>
        </p:spPr>
        <p:txBody>
          <a:bodyPr wrap="none" rtlCol="0">
            <a:spAutoFit/>
          </a:bodyPr>
          <a:lstStyle/>
          <a:p>
            <a:r>
              <a:rPr lang="en-US" dirty="0" smtClean="0"/>
              <a:t>2,276 Medicaid payments reported on schedule H</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cstate="print"/>
          <a:srcRect/>
          <a:stretch>
            <a:fillRect/>
          </a:stretch>
        </p:blipFill>
        <p:spPr bwMode="auto">
          <a:xfrm>
            <a:off x="782821" y="1600200"/>
            <a:ext cx="7578357" cy="4525963"/>
          </a:xfrm>
          <a:prstGeom prst="rect">
            <a:avLst/>
          </a:prstGeom>
          <a:noFill/>
          <a:ln w="9525">
            <a:noFill/>
            <a:miter lim="800000"/>
            <a:headEnd/>
            <a:tailEnd/>
          </a:ln>
        </p:spPr>
      </p:pic>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33</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4" cstate="print"/>
          <a:stretch>
            <a:fillRect/>
          </a:stretch>
        </p:blipFill>
        <p:spPr>
          <a:xfrm>
            <a:off x="381000" y="304800"/>
            <a:ext cx="2023872" cy="670560"/>
          </a:xfrm>
          <a:prstGeom prst="rect">
            <a:avLst/>
          </a:prstGeom>
        </p:spPr>
      </p:pic>
      <p:sp>
        <p:nvSpPr>
          <p:cNvPr id="12" name="TextBox 11"/>
          <p:cNvSpPr txBox="1"/>
          <p:nvPr/>
        </p:nvSpPr>
        <p:spPr>
          <a:xfrm>
            <a:off x="3276600" y="2590800"/>
            <a:ext cx="1746184" cy="369332"/>
          </a:xfrm>
          <a:prstGeom prst="rect">
            <a:avLst/>
          </a:prstGeom>
          <a:noFill/>
        </p:spPr>
        <p:txBody>
          <a:bodyPr wrap="none" rtlCol="0">
            <a:spAutoFit/>
          </a:bodyPr>
          <a:lstStyle/>
          <a:p>
            <a:r>
              <a:rPr lang="en-US" dirty="0" smtClean="0"/>
              <a:t>From Pivot Table</a:t>
            </a:r>
            <a:endParaRPr lang="en-US" dirty="0"/>
          </a:p>
        </p:txBody>
      </p:sp>
      <p:sp>
        <p:nvSpPr>
          <p:cNvPr id="13" name="Bent Arrow 12"/>
          <p:cNvSpPr/>
          <p:nvPr/>
        </p:nvSpPr>
        <p:spPr>
          <a:xfrm rot="10800000" flipH="1">
            <a:off x="4191000" y="2895600"/>
            <a:ext cx="533400" cy="2438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3" cstate="print"/>
          <a:srcRect/>
          <a:stretch>
            <a:fillRect/>
          </a:stretch>
        </p:blipFill>
        <p:spPr bwMode="auto">
          <a:xfrm>
            <a:off x="782821" y="1600200"/>
            <a:ext cx="7578357" cy="4525963"/>
          </a:xfrm>
          <a:prstGeom prst="rect">
            <a:avLst/>
          </a:prstGeom>
          <a:noFill/>
          <a:ln w="9525">
            <a:noFill/>
            <a:miter lim="800000"/>
            <a:headEnd/>
            <a:tailEnd/>
          </a:ln>
        </p:spPr>
      </p:pic>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34</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4" cstate="print"/>
          <a:stretch>
            <a:fillRect/>
          </a:stretch>
        </p:blipFill>
        <p:spPr>
          <a:xfrm>
            <a:off x="381000" y="304800"/>
            <a:ext cx="2023872" cy="670560"/>
          </a:xfrm>
          <a:prstGeom prst="rect">
            <a:avLst/>
          </a:prstGeom>
        </p:spPr>
      </p:pic>
      <p:sp>
        <p:nvSpPr>
          <p:cNvPr id="12" name="TextBox 11"/>
          <p:cNvSpPr txBox="1"/>
          <p:nvPr/>
        </p:nvSpPr>
        <p:spPr>
          <a:xfrm>
            <a:off x="3581400" y="2667000"/>
            <a:ext cx="1746184" cy="369332"/>
          </a:xfrm>
          <a:prstGeom prst="rect">
            <a:avLst/>
          </a:prstGeom>
          <a:noFill/>
        </p:spPr>
        <p:txBody>
          <a:bodyPr wrap="none" rtlCol="0">
            <a:spAutoFit/>
          </a:bodyPr>
          <a:lstStyle/>
          <a:p>
            <a:r>
              <a:rPr lang="en-US" dirty="0" smtClean="0"/>
              <a:t>From Pivot Table</a:t>
            </a:r>
            <a:endParaRPr lang="en-US" dirty="0"/>
          </a:p>
        </p:txBody>
      </p:sp>
      <p:sp>
        <p:nvSpPr>
          <p:cNvPr id="13" name="Bent Arrow 12"/>
          <p:cNvSpPr/>
          <p:nvPr/>
        </p:nvSpPr>
        <p:spPr>
          <a:xfrm rot="10800000" flipH="1">
            <a:off x="3657600" y="2971800"/>
            <a:ext cx="762000" cy="2667000"/>
          </a:xfrm>
          <a:prstGeom prst="bentArrow">
            <a:avLst>
              <a:gd name="adj1" fmla="val 25000"/>
              <a:gd name="adj2" fmla="val 22656"/>
              <a:gd name="adj3" fmla="val 2343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providers internal reports should be generated the same for all charge and payment data (MCO, FFS Cross-Over, Other Medicaid Eligible and Uninsured).</a:t>
            </a:r>
          </a:p>
          <a:p>
            <a:pPr lvl="1"/>
            <a:r>
              <a:rPr lang="en-US" dirty="0" smtClean="0"/>
              <a:t>The sole exception is Uninsured Self Payments reported on sections E and H.</a:t>
            </a:r>
          </a:p>
          <a:p>
            <a:pPr lvl="1"/>
            <a:r>
              <a:rPr lang="en-US" dirty="0" smtClean="0"/>
              <a:t>The cash collection date must fall in the calendar year, rather than the date of service (Cash-Basis Accounting).</a:t>
            </a:r>
          </a:p>
          <a:p>
            <a:pPr lvl="1"/>
            <a:endParaRPr lang="en-US" dirty="0" smtClean="0"/>
          </a:p>
          <a:p>
            <a:pPr lvl="1"/>
            <a:endParaRPr lang="en-US" dirty="0" smtClean="0"/>
          </a:p>
          <a:p>
            <a:endParaRPr lang="en-US" dirty="0"/>
          </a:p>
        </p:txBody>
      </p:sp>
      <p:sp>
        <p:nvSpPr>
          <p:cNvPr id="6"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3" cstate="print"/>
          <a:stretch>
            <a:fillRect/>
          </a:stretch>
        </p:blipFill>
        <p:spPr>
          <a:xfrm>
            <a:off x="381000" y="3048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35</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The self payment report should include the following:</a:t>
            </a:r>
          </a:p>
          <a:p>
            <a:pPr lvl="1"/>
            <a:r>
              <a:rPr lang="en-US" dirty="0" smtClean="0"/>
              <a:t>Claim Type</a:t>
            </a:r>
          </a:p>
          <a:p>
            <a:pPr lvl="1"/>
            <a:r>
              <a:rPr lang="en-US" dirty="0" smtClean="0"/>
              <a:t>Account Number</a:t>
            </a:r>
          </a:p>
          <a:p>
            <a:pPr lvl="1"/>
            <a:r>
              <a:rPr lang="en-US" dirty="0" smtClean="0"/>
              <a:t>Name</a:t>
            </a:r>
          </a:p>
          <a:p>
            <a:pPr lvl="1"/>
            <a:r>
              <a:rPr lang="en-US" dirty="0" smtClean="0"/>
              <a:t>Admit/Discharge Dates</a:t>
            </a:r>
          </a:p>
          <a:p>
            <a:pPr lvl="1"/>
            <a:r>
              <a:rPr lang="en-US" dirty="0" smtClean="0"/>
              <a:t>Date of Cash Collection</a:t>
            </a:r>
          </a:p>
          <a:p>
            <a:pPr lvl="1"/>
            <a:r>
              <a:rPr lang="en-US" dirty="0" smtClean="0"/>
              <a:t>Amount of Collection</a:t>
            </a:r>
          </a:p>
          <a:p>
            <a:pPr lvl="1"/>
            <a:r>
              <a:rPr lang="en-US" dirty="0" smtClean="0"/>
              <a:t>Indicate if 1011 Payment</a:t>
            </a:r>
          </a:p>
          <a:p>
            <a:pPr lvl="1"/>
            <a:r>
              <a:rPr lang="en-US" dirty="0" smtClean="0"/>
              <a:t>Service Indicator</a:t>
            </a:r>
          </a:p>
          <a:p>
            <a:pPr lvl="1"/>
            <a:r>
              <a:rPr lang="en-US" dirty="0" smtClean="0"/>
              <a:t>Total Hospital Charges</a:t>
            </a:r>
          </a:p>
          <a:p>
            <a:pPr lvl="1"/>
            <a:r>
              <a:rPr lang="en-US" dirty="0" smtClean="0"/>
              <a:t>Total Physician Charges</a:t>
            </a:r>
          </a:p>
          <a:p>
            <a:pPr lvl="1"/>
            <a:r>
              <a:rPr lang="en-US" dirty="0" smtClean="0"/>
              <a:t>Total Other Non-Hospital Charges</a:t>
            </a:r>
          </a:p>
          <a:p>
            <a:pPr lvl="1"/>
            <a:r>
              <a:rPr lang="en-US" dirty="0" smtClean="0"/>
              <a:t>Insurance Status</a:t>
            </a:r>
          </a:p>
          <a:p>
            <a:pPr lvl="1"/>
            <a:r>
              <a:rPr lang="en-US" dirty="0" smtClean="0"/>
              <a:t>Claim Status (Exhausted or Non-Covered)</a:t>
            </a:r>
            <a:endParaRPr lang="en-US" dirty="0"/>
          </a:p>
        </p:txBody>
      </p:sp>
      <p:pic>
        <p:nvPicPr>
          <p:cNvPr id="5" name="Picture 4" descr="Picture8.png"/>
          <p:cNvPicPr>
            <a:picLocks noChangeAspect="1"/>
          </p:cNvPicPr>
          <p:nvPr/>
        </p:nvPicPr>
        <p:blipFill>
          <a:blip r:embed="rId3" cstate="print"/>
          <a:stretch>
            <a:fillRect/>
          </a:stretch>
        </p:blipFill>
        <p:spPr>
          <a:xfrm>
            <a:off x="6400800" y="4114800"/>
            <a:ext cx="1828800" cy="1609343"/>
          </a:xfrm>
          <a:prstGeom prst="rect">
            <a:avLst/>
          </a:prstGeom>
        </p:spPr>
      </p:pic>
      <p:sp>
        <p:nvSpPr>
          <p:cNvPr id="7"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8" name="Rectangle 7"/>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SLC Logo.jpg"/>
          <p:cNvPicPr>
            <a:picLocks noChangeAspect="1"/>
          </p:cNvPicPr>
          <p:nvPr/>
        </p:nvPicPr>
        <p:blipFill>
          <a:blip r:embed="rId4" cstate="print"/>
          <a:stretch>
            <a:fillRect/>
          </a:stretch>
        </p:blipFill>
        <p:spPr>
          <a:xfrm>
            <a:off x="381000" y="304800"/>
            <a:ext cx="2023872" cy="670560"/>
          </a:xfrm>
          <a:prstGeom prst="rect">
            <a:avLst/>
          </a:prstGeom>
        </p:spPr>
      </p:pic>
      <p:sp>
        <p:nvSpPr>
          <p:cNvPr id="10" name="Rectangle 9"/>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1" name="Slide Number Placeholder 10"/>
          <p:cNvSpPr>
            <a:spLocks noGrp="1"/>
          </p:cNvSpPr>
          <p:nvPr>
            <p:ph type="sldNum" sz="quarter" idx="12"/>
          </p:nvPr>
        </p:nvSpPr>
        <p:spPr/>
        <p:txBody>
          <a:bodyPr/>
          <a:lstStyle/>
          <a:p>
            <a:fld id="{E11D7B48-DE36-4B5A-ACC5-3CCE3957AC83}" type="slidenum">
              <a:rPr lang="en-US" b="1" smtClean="0">
                <a:solidFill>
                  <a:schemeClr val="bg1"/>
                </a:solidFill>
              </a:rPr>
              <a:pPr/>
              <a:t>36</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3" cstate="print"/>
          <a:srcRect/>
          <a:stretch>
            <a:fillRect/>
          </a:stretch>
        </p:blipFill>
        <p:spPr bwMode="auto">
          <a:xfrm>
            <a:off x="782821" y="1600200"/>
            <a:ext cx="7578357" cy="4525963"/>
          </a:xfrm>
          <a:prstGeom prst="rect">
            <a:avLst/>
          </a:prstGeom>
          <a:noFill/>
          <a:ln w="9525">
            <a:noFill/>
            <a:miter lim="800000"/>
            <a:headEnd/>
            <a:tailEnd/>
          </a:ln>
        </p:spPr>
      </p:pic>
      <p:sp>
        <p:nvSpPr>
          <p:cNvPr id="6"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4" cstate="print"/>
          <a:stretch>
            <a:fillRect/>
          </a:stretch>
        </p:blipFill>
        <p:spPr>
          <a:xfrm>
            <a:off x="381000" y="3048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37</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782821" y="1600200"/>
            <a:ext cx="7578357" cy="4525963"/>
          </a:xfrm>
          <a:prstGeom prst="rect">
            <a:avLst/>
          </a:prstGeom>
          <a:noFill/>
          <a:ln w="9525">
            <a:noFill/>
            <a:miter lim="800000"/>
            <a:headEnd/>
            <a:tailEnd/>
          </a:ln>
        </p:spPr>
      </p:pic>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38</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4" cstate="print"/>
          <a:stretch>
            <a:fillRect/>
          </a:stretch>
        </p:blipFill>
        <p:spPr>
          <a:xfrm>
            <a:off x="381000" y="304800"/>
            <a:ext cx="2023872" cy="67056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91000"/>
          </a:xfrm>
        </p:spPr>
        <p:txBody>
          <a:bodyPr>
            <a:normAutofit fontScale="92500" lnSpcReduction="20000"/>
          </a:bodyPr>
          <a:lstStyle/>
          <a:p>
            <a:r>
              <a:rPr lang="en-US" dirty="0" smtClean="0"/>
              <a:t>The “Payment Adjustments” tab is used to report estimates needed to properly calculate the application year UCC.</a:t>
            </a:r>
          </a:p>
          <a:p>
            <a:pPr lvl="1"/>
            <a:r>
              <a:rPr lang="en-US" dirty="0" smtClean="0"/>
              <a:t>These estimates can be increases or decreases to reconciliation year (2014) costs and/or payments to better reflect the reimbursement climate of the application year (2016)</a:t>
            </a:r>
          </a:p>
          <a:p>
            <a:pPr lvl="2"/>
            <a:r>
              <a:rPr lang="en-US" dirty="0" smtClean="0"/>
              <a:t>Increases/decreases to utilization</a:t>
            </a:r>
          </a:p>
          <a:p>
            <a:pPr lvl="2"/>
            <a:r>
              <a:rPr lang="en-US" dirty="0" smtClean="0"/>
              <a:t>Increases/decreases to payment rates</a:t>
            </a:r>
          </a:p>
          <a:p>
            <a:pPr lvl="2"/>
            <a:r>
              <a:rPr lang="en-US" dirty="0" smtClean="0"/>
              <a:t>Changes in bed size for hospital</a:t>
            </a:r>
          </a:p>
          <a:p>
            <a:pPr lvl="1">
              <a:buNone/>
            </a:pPr>
            <a:r>
              <a:rPr lang="en-US" dirty="0" smtClean="0"/>
              <a:t>		</a:t>
            </a: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39</a:t>
            </a:fld>
            <a:endParaRPr lang="en-US" b="1" dirty="0">
              <a:solidFill>
                <a:schemeClr val="bg1"/>
              </a:solidFill>
            </a:endParaRPr>
          </a:p>
        </p:txBody>
      </p:sp>
      <p:sp>
        <p:nvSpPr>
          <p:cNvPr id="8" name="Title 1"/>
          <p:cNvSpPr txBox="1">
            <a:spLocks/>
          </p:cNvSpPr>
          <p:nvPr/>
        </p:nvSpPr>
        <p:spPr>
          <a:xfrm>
            <a:off x="381000" y="11430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2954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304800"/>
            <a:ext cx="2023872" cy="6705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733800"/>
          </a:xfrm>
        </p:spPr>
        <p:txBody>
          <a:bodyPr/>
          <a:lstStyle/>
          <a:p>
            <a:r>
              <a:rPr lang="en-US" dirty="0" smtClean="0"/>
              <a:t>Uncompensated care payments will be paid for five demonstration years (DY)</a:t>
            </a:r>
          </a:p>
          <a:p>
            <a:endParaRPr lang="en-US" sz="1600" dirty="0" smtClean="0"/>
          </a:p>
          <a:p>
            <a:pPr lvl="1"/>
            <a:r>
              <a:rPr lang="en-US" dirty="0" smtClean="0"/>
              <a:t>Calendar Years 2014 – 2018</a:t>
            </a:r>
          </a:p>
          <a:p>
            <a:pPr lvl="1">
              <a:buNone/>
            </a:pPr>
            <a:endParaRPr lang="en-US" sz="1600" dirty="0" smtClean="0"/>
          </a:p>
          <a:p>
            <a:pPr lvl="1"/>
            <a:r>
              <a:rPr lang="en-US" dirty="0" smtClean="0"/>
              <a:t>Each year a total of $68,889,323 will be allocated to qualifying providers</a:t>
            </a:r>
            <a:endParaRPr lang="en-US" dirty="0"/>
          </a:p>
          <a:p>
            <a:pPr lvl="1">
              <a:buNone/>
            </a:pPr>
            <a:endParaRPr lang="en-US" dirty="0" smtClean="0"/>
          </a:p>
        </p:txBody>
      </p:sp>
      <p:sp>
        <p:nvSpPr>
          <p:cNvPr id="5" name="Title 1"/>
          <p:cNvSpPr txBox="1">
            <a:spLocks/>
          </p:cNvSpPr>
          <p:nvPr/>
        </p:nvSpPr>
        <p:spPr>
          <a:xfrm>
            <a:off x="457200" y="106680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600" b="1" i="0" u="none" strike="noStrike" kern="1200" cap="none" spc="0" normalizeH="0" baseline="0" noProof="0" dirty="0" smtClean="0">
                <a:ln>
                  <a:noFill/>
                </a:ln>
                <a:solidFill>
                  <a:srgbClr val="7ABC32"/>
                </a:solidFill>
                <a:effectLst/>
                <a:uLnTx/>
                <a:uFillTx/>
                <a:latin typeface="+mj-lt"/>
                <a:ea typeface="+mj-ea"/>
                <a:cs typeface="+mj-cs"/>
              </a:rPr>
              <a:t>UC PAYMENT POOL</a:t>
            </a:r>
            <a:r>
              <a:rPr kumimoji="0" lang="en-US" sz="3600" b="1" i="0" u="none" strike="noStrike" kern="1200" cap="none" spc="0" normalizeH="0" noProof="0" dirty="0" smtClean="0">
                <a:ln>
                  <a:noFill/>
                </a:ln>
                <a:solidFill>
                  <a:srgbClr val="7ABC32"/>
                </a:solidFill>
                <a:effectLst/>
                <a:uLnTx/>
                <a:uFillTx/>
                <a:latin typeface="+mj-lt"/>
                <a:ea typeface="+mj-ea"/>
                <a:cs typeface="+mj-cs"/>
              </a:rPr>
              <a:t> OVERVIEW</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6" name="Rectangle 5"/>
          <p:cNvSpPr/>
          <p:nvPr/>
        </p:nvSpPr>
        <p:spPr>
          <a:xfrm>
            <a:off x="533400" y="1524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SLC Logo.jpg"/>
          <p:cNvPicPr>
            <a:picLocks noChangeAspect="1"/>
          </p:cNvPicPr>
          <p:nvPr/>
        </p:nvPicPr>
        <p:blipFill>
          <a:blip r:embed="rId3" cstate="print"/>
          <a:stretch>
            <a:fillRect/>
          </a:stretch>
        </p:blipFill>
        <p:spPr>
          <a:xfrm>
            <a:off x="457200" y="228600"/>
            <a:ext cx="2023872" cy="670560"/>
          </a:xfrm>
          <a:prstGeom prst="rect">
            <a:avLst/>
          </a:prstGeom>
        </p:spPr>
      </p:pic>
      <p:sp>
        <p:nvSpPr>
          <p:cNvPr id="8" name="Rectangle 7"/>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4</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3" cstate="print"/>
          <a:srcRect/>
          <a:stretch>
            <a:fillRect/>
          </a:stretch>
        </p:blipFill>
        <p:spPr bwMode="auto">
          <a:xfrm>
            <a:off x="782821" y="1600200"/>
            <a:ext cx="7578357" cy="4525963"/>
          </a:xfrm>
          <a:prstGeom prst="rect">
            <a:avLst/>
          </a:prstGeom>
          <a:noFill/>
          <a:ln w="9525">
            <a:noFill/>
            <a:miter lim="800000"/>
            <a:headEnd/>
            <a:tailEnd/>
          </a:ln>
        </p:spPr>
      </p:pic>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40</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4" cstate="print"/>
          <a:stretch>
            <a:fillRect/>
          </a:stretch>
        </p:blipFill>
        <p:spPr>
          <a:xfrm>
            <a:off x="381000" y="228600"/>
            <a:ext cx="2023872" cy="670560"/>
          </a:xfrm>
          <a:prstGeom prst="rect">
            <a:avLst/>
          </a:prstGeom>
        </p:spPr>
      </p:pic>
      <p:sp>
        <p:nvSpPr>
          <p:cNvPr id="12" name="Bent Arrow 11"/>
          <p:cNvSpPr/>
          <p:nvPr/>
        </p:nvSpPr>
        <p:spPr>
          <a:xfrm rot="5400000" flipH="1" flipV="1">
            <a:off x="1821596" y="3893404"/>
            <a:ext cx="446992" cy="11945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5400000" flipH="1" flipV="1">
            <a:off x="2431196" y="3893404"/>
            <a:ext cx="446992" cy="11945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3352800" y="4191000"/>
            <a:ext cx="3980449" cy="923330"/>
          </a:xfrm>
          <a:prstGeom prst="rect">
            <a:avLst/>
          </a:prstGeom>
          <a:noFill/>
        </p:spPr>
        <p:txBody>
          <a:bodyPr wrap="none" rtlCol="0">
            <a:spAutoFit/>
          </a:bodyPr>
          <a:lstStyle/>
          <a:p>
            <a:r>
              <a:rPr lang="en-US" dirty="0" smtClean="0"/>
              <a:t>Input dollar amount of estimate, as well </a:t>
            </a:r>
          </a:p>
          <a:p>
            <a:r>
              <a:rPr lang="en-US" dirty="0" smtClean="0"/>
              <a:t>as an explanation of the need for the </a:t>
            </a:r>
          </a:p>
          <a:p>
            <a:r>
              <a:rPr lang="en-US" dirty="0" smtClean="0"/>
              <a:t>estimate.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114800"/>
          </a:xfrm>
        </p:spPr>
        <p:txBody>
          <a:bodyPr/>
          <a:lstStyle/>
          <a:p>
            <a:r>
              <a:rPr lang="en-US" dirty="0" smtClean="0"/>
              <a:t>The “UCC Summary” tab shows the uncompensated care costs for In-State Medicaid buckets and the uninsured individually.</a:t>
            </a:r>
          </a:p>
          <a:p>
            <a:r>
              <a:rPr lang="en-US" dirty="0" smtClean="0"/>
              <a:t>The Out-of-State calculated UCC is combined for all Medicaid payer types (FFS, MCO, Cross-over and Other Eligible).</a:t>
            </a: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41</a:t>
            </a:fld>
            <a:endParaRPr lang="en-US" b="1" dirty="0">
              <a:solidFill>
                <a:schemeClr val="bg1"/>
              </a:solidFill>
            </a:endParaRPr>
          </a:p>
        </p:txBody>
      </p:sp>
      <p:sp>
        <p:nvSpPr>
          <p:cNvPr id="8" name="Title 1"/>
          <p:cNvSpPr txBox="1">
            <a:spLocks/>
          </p:cNvSpPr>
          <p:nvPr/>
        </p:nvSpPr>
        <p:spPr>
          <a:xfrm>
            <a:off x="381000" y="11430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2954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228600"/>
            <a:ext cx="2023872" cy="67056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038600"/>
          </a:xfrm>
        </p:spPr>
        <p:txBody>
          <a:bodyPr/>
          <a:lstStyle/>
          <a:p>
            <a:r>
              <a:rPr lang="en-US" dirty="0" smtClean="0"/>
              <a:t>Costs for inpatient and outpatient are reported in Excel column F.</a:t>
            </a:r>
          </a:p>
          <a:p>
            <a:r>
              <a:rPr lang="en-US" dirty="0" smtClean="0"/>
              <a:t>Payments are reported in Excel columns H through X.</a:t>
            </a:r>
          </a:p>
          <a:p>
            <a:pPr lvl="1"/>
            <a:r>
              <a:rPr lang="en-US" dirty="0" smtClean="0"/>
              <a:t>All amounts flow from other sections of UC Application. (In-State Section H, Out-of-State Section I.)</a:t>
            </a: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42</a:t>
            </a:fld>
            <a:endParaRPr lang="en-US" b="1" dirty="0">
              <a:solidFill>
                <a:schemeClr val="bg1"/>
              </a:solidFill>
            </a:endParaRPr>
          </a:p>
        </p:txBody>
      </p:sp>
      <p:sp>
        <p:nvSpPr>
          <p:cNvPr id="8" name="Title 1"/>
          <p:cNvSpPr txBox="1">
            <a:spLocks/>
          </p:cNvSpPr>
          <p:nvPr/>
        </p:nvSpPr>
        <p:spPr>
          <a:xfrm>
            <a:off x="381000" y="11430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2954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228600"/>
            <a:ext cx="2023872" cy="67056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normAutofit/>
          </a:bodyPr>
          <a:lstStyle/>
          <a:p>
            <a:r>
              <a:rPr lang="en-US" dirty="0" smtClean="0"/>
              <a:t>Excel column AB shows the uncompensated care costs for each payer type.</a:t>
            </a:r>
          </a:p>
          <a:p>
            <a:pPr lvl="1"/>
            <a:r>
              <a:rPr lang="en-US" dirty="0" smtClean="0"/>
              <a:t>If the amount in column AB is positive, costs exceed payments, and the provider is eligible for a UC payment.</a:t>
            </a:r>
          </a:p>
          <a:p>
            <a:pPr lvl="1"/>
            <a:r>
              <a:rPr lang="en-US" dirty="0" smtClean="0"/>
              <a:t>If the amount in column AB is negative, costs are less than payments, and the provider is not eligible for a UC payment.</a:t>
            </a:r>
          </a:p>
          <a:p>
            <a:pPr lvl="1">
              <a:buNone/>
            </a:pPr>
            <a:endParaRPr lang="en-US" dirty="0" smtClean="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43</a:t>
            </a:fld>
            <a:endParaRPr lang="en-US" b="1" dirty="0">
              <a:solidFill>
                <a:schemeClr val="bg1"/>
              </a:solidFill>
            </a:endParaRPr>
          </a:p>
        </p:txBody>
      </p:sp>
      <p:sp>
        <p:nvSpPr>
          <p:cNvPr id="8" name="Title 1"/>
          <p:cNvSpPr txBox="1">
            <a:spLocks/>
          </p:cNvSpPr>
          <p:nvPr/>
        </p:nvSpPr>
        <p:spPr>
          <a:xfrm>
            <a:off x="381000" y="11430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457200" y="12954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3" cstate="print"/>
          <a:stretch>
            <a:fillRect/>
          </a:stretch>
        </p:blipFill>
        <p:spPr>
          <a:xfrm>
            <a:off x="381000" y="228600"/>
            <a:ext cx="2023872" cy="67056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6" name="Rectangle 5"/>
          <p:cNvSpPr/>
          <p:nvPr/>
        </p:nvSpPr>
        <p:spPr>
          <a:xfrm>
            <a:off x="5334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SLC Logo.jpg"/>
          <p:cNvPicPr>
            <a:picLocks noChangeAspect="1"/>
          </p:cNvPicPr>
          <p:nvPr/>
        </p:nvPicPr>
        <p:blipFill>
          <a:blip r:embed="rId3" cstate="print"/>
          <a:stretch>
            <a:fillRect/>
          </a:stretch>
        </p:blipFill>
        <p:spPr>
          <a:xfrm>
            <a:off x="457200" y="2286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44</a:t>
            </a:fld>
            <a:endParaRPr lang="en-US" b="1" dirty="0">
              <a:solidFill>
                <a:schemeClr val="bg1"/>
              </a:solidFill>
            </a:endParaRPr>
          </a:p>
        </p:txBody>
      </p:sp>
      <p:pic>
        <p:nvPicPr>
          <p:cNvPr id="3074" name="Picture 2"/>
          <p:cNvPicPr>
            <a:picLocks noGrp="1" noChangeAspect="1" noChangeArrowheads="1"/>
          </p:cNvPicPr>
          <p:nvPr>
            <p:ph idx="1"/>
          </p:nvPr>
        </p:nvPicPr>
        <p:blipFill>
          <a:blip r:embed="rId4" cstate="print"/>
          <a:srcRect/>
          <a:stretch>
            <a:fillRect/>
          </a:stretch>
        </p:blipFill>
        <p:spPr bwMode="auto">
          <a:xfrm>
            <a:off x="951229" y="1600200"/>
            <a:ext cx="7241541" cy="4525963"/>
          </a:xfrm>
          <a:prstGeom prst="rect">
            <a:avLst/>
          </a:prstGeom>
          <a:noFill/>
          <a:ln w="9525">
            <a:noFill/>
            <a:miter lim="800000"/>
            <a:headEnd/>
            <a:tailEnd/>
          </a:ln>
        </p:spPr>
      </p:pic>
      <p:sp>
        <p:nvSpPr>
          <p:cNvPr id="11" name="Bent Arrow 10"/>
          <p:cNvSpPr/>
          <p:nvPr/>
        </p:nvSpPr>
        <p:spPr>
          <a:xfrm rot="5400000">
            <a:off x="6858000" y="2743200"/>
            <a:ext cx="381000" cy="228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4038600" y="2514600"/>
            <a:ext cx="2979214" cy="646331"/>
          </a:xfrm>
          <a:prstGeom prst="rect">
            <a:avLst/>
          </a:prstGeom>
          <a:noFill/>
        </p:spPr>
        <p:txBody>
          <a:bodyPr wrap="none" rtlCol="0">
            <a:spAutoFit/>
          </a:bodyPr>
          <a:lstStyle/>
          <a:p>
            <a:r>
              <a:rPr lang="en-US" dirty="0" smtClean="0"/>
              <a:t>Uncompensated care costs by</a:t>
            </a:r>
          </a:p>
          <a:p>
            <a:r>
              <a:rPr lang="en-US" dirty="0" smtClean="0"/>
              <a:t>payer type.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PAYMENT APPLICATION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5334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2" cstate="print"/>
          <a:stretch>
            <a:fillRect/>
          </a:stretch>
        </p:blipFill>
        <p:spPr>
          <a:xfrm>
            <a:off x="457200" y="2286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45</a:t>
            </a:fld>
            <a:endParaRPr lang="en-US" b="1" dirty="0">
              <a:solidFill>
                <a:schemeClr val="bg1"/>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1600200"/>
            <a:ext cx="8229600" cy="2286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QUESTIONS</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MSLC Logo.jpg"/>
          <p:cNvPicPr>
            <a:picLocks noChangeAspect="1"/>
          </p:cNvPicPr>
          <p:nvPr/>
        </p:nvPicPr>
        <p:blipFill>
          <a:blip r:embed="rId2" cstate="print"/>
          <a:stretch>
            <a:fillRect/>
          </a:stretch>
        </p:blipFill>
        <p:spPr>
          <a:xfrm>
            <a:off x="533400" y="457200"/>
            <a:ext cx="2023872" cy="670560"/>
          </a:xfrm>
          <a:prstGeom prst="rect">
            <a:avLst/>
          </a:prstGeom>
        </p:spPr>
      </p:pic>
      <p:sp>
        <p:nvSpPr>
          <p:cNvPr id="7" name="Rectangle 6"/>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8" name="Slide Number Placeholder 7"/>
          <p:cNvSpPr>
            <a:spLocks noGrp="1"/>
          </p:cNvSpPr>
          <p:nvPr>
            <p:ph type="sldNum" sz="quarter" idx="12"/>
          </p:nvPr>
        </p:nvSpPr>
        <p:spPr/>
        <p:txBody>
          <a:bodyPr/>
          <a:lstStyle/>
          <a:p>
            <a:fld id="{E11D7B48-DE36-4B5A-ACC5-3CCE3957AC83}" type="slidenum">
              <a:rPr lang="en-US" b="1" smtClean="0">
                <a:solidFill>
                  <a:schemeClr val="bg1"/>
                </a:solidFill>
              </a:rPr>
              <a:pPr/>
              <a:t>46</a:t>
            </a:fld>
            <a:endParaRPr lang="en-US" b="1" dirty="0">
              <a:solidFill>
                <a:schemeClr val="bg1"/>
              </a:solidFill>
            </a:endParaRPr>
          </a:p>
        </p:txBody>
      </p:sp>
      <p:pic>
        <p:nvPicPr>
          <p:cNvPr id="9" name="Picture 8" descr="Picture2.jpg"/>
          <p:cNvPicPr>
            <a:picLocks noChangeAspect="1"/>
          </p:cNvPicPr>
          <p:nvPr/>
        </p:nvPicPr>
        <p:blipFill>
          <a:blip r:embed="rId3" cstate="print"/>
          <a:stretch>
            <a:fillRect/>
          </a:stretch>
        </p:blipFill>
        <p:spPr>
          <a:xfrm>
            <a:off x="3429000" y="2286000"/>
            <a:ext cx="2400300" cy="3429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514600"/>
          </a:xfrm>
        </p:spPr>
        <p:txBody>
          <a:bodyPr>
            <a:normAutofit fontScale="90000"/>
          </a:bodyPr>
          <a:lstStyle/>
          <a:p>
            <a:r>
              <a:rPr lang="en-US" b="1" dirty="0" smtClean="0"/>
              <a:t>UNCOMPENSATED CARE</a:t>
            </a:r>
            <a:r>
              <a:rPr lang="en-US" dirty="0" smtClean="0"/>
              <a:t/>
            </a:r>
            <a:br>
              <a:rPr lang="en-US" dirty="0" smtClean="0"/>
            </a:br>
            <a:r>
              <a:rPr lang="en-US" dirty="0" smtClean="0"/>
              <a:t> </a:t>
            </a:r>
            <a:br>
              <a:rPr lang="en-US" dirty="0" smtClean="0"/>
            </a:br>
            <a:r>
              <a:rPr lang="en-US" b="1" dirty="0" smtClean="0">
                <a:solidFill>
                  <a:srgbClr val="7ABC32"/>
                </a:solidFill>
              </a:rPr>
              <a:t>INTERIM PAYMENTS </a:t>
            </a:r>
            <a:r>
              <a:rPr lang="en-US" dirty="0" smtClean="0"/>
              <a:t/>
            </a:r>
            <a:br>
              <a:rPr lang="en-US" dirty="0" smtClean="0"/>
            </a:br>
            <a:endParaRPr lang="en-US" dirty="0"/>
          </a:p>
        </p:txBody>
      </p:sp>
      <p:sp>
        <p:nvSpPr>
          <p:cNvPr id="4" name="Rectangle 3"/>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5" name="Slide Number Placeholder 4"/>
          <p:cNvSpPr>
            <a:spLocks noGrp="1"/>
          </p:cNvSpPr>
          <p:nvPr>
            <p:ph type="sldNum" sz="quarter" idx="12"/>
          </p:nvPr>
        </p:nvSpPr>
        <p:spPr/>
        <p:txBody>
          <a:bodyPr/>
          <a:lstStyle/>
          <a:p>
            <a:fld id="{E11D7B48-DE36-4B5A-ACC5-3CCE3957AC83}" type="slidenum">
              <a:rPr lang="en-US" b="1" smtClean="0">
                <a:solidFill>
                  <a:schemeClr val="bg1"/>
                </a:solidFill>
              </a:rPr>
              <a:pPr/>
              <a:t>47</a:t>
            </a:fld>
            <a:endParaRPr lang="en-US" b="1" dirty="0">
              <a:solidFill>
                <a:schemeClr val="bg1"/>
              </a:solidFill>
            </a:endParaRPr>
          </a:p>
        </p:txBody>
      </p:sp>
      <p:pic>
        <p:nvPicPr>
          <p:cNvPr id="6" name="Picture 5" descr="MSLC Logo.jpg"/>
          <p:cNvPicPr>
            <a:picLocks noChangeAspect="1"/>
          </p:cNvPicPr>
          <p:nvPr/>
        </p:nvPicPr>
        <p:blipFill>
          <a:blip r:embed="rId2" cstate="print"/>
          <a:stretch>
            <a:fillRect/>
          </a:stretch>
        </p:blipFill>
        <p:spPr>
          <a:xfrm>
            <a:off x="457200" y="457200"/>
            <a:ext cx="2023872" cy="67056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Payments are made to providers based on the facility UCC divided by the total UCC for the hospital group.</a:t>
            </a:r>
          </a:p>
          <a:p>
            <a:pPr lvl="1"/>
            <a:r>
              <a:rPr lang="en-US" dirty="0" smtClean="0"/>
              <a:t>Example: Hospital X has calculated Uncompensated Care Costs (UCC) of $5,000,000. Hospital X belongs to the smallest hospital group (hospitals with 30 beds or less) which has a total UCC of $50,000,000. Hospital X would be eligible for 10% of the pool allocation (5 million/50 million).</a:t>
            </a: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48</a:t>
            </a:fld>
            <a:endParaRPr lang="en-US" b="1" dirty="0">
              <a:solidFill>
                <a:schemeClr val="bg1"/>
              </a:solidFill>
            </a:endParaRPr>
          </a:p>
        </p:txBody>
      </p:sp>
      <p:sp>
        <p:nvSpPr>
          <p:cNvPr id="9"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INTERIM</a:t>
            </a:r>
            <a:r>
              <a:rPr kumimoji="0" lang="en-US" sz="3600" b="1" i="0" u="none" strike="noStrike" kern="1200" cap="none" spc="0" normalizeH="0" noProof="0" dirty="0" smtClean="0">
                <a:ln>
                  <a:noFill/>
                </a:ln>
                <a:solidFill>
                  <a:srgbClr val="7ABC32"/>
                </a:solidFill>
                <a:effectLst/>
                <a:uLnTx/>
                <a:uFillTx/>
                <a:latin typeface="+mj-lt"/>
                <a:ea typeface="+mj-ea"/>
                <a:cs typeface="+mj-cs"/>
              </a:rPr>
              <a:t> PAYMENTS</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10" name="Rectangle 9"/>
          <p:cNvSpPr/>
          <p:nvPr/>
        </p:nvSpPr>
        <p:spPr>
          <a:xfrm>
            <a:off x="5334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MSLC Logo.jpg"/>
          <p:cNvPicPr>
            <a:picLocks noChangeAspect="1"/>
          </p:cNvPicPr>
          <p:nvPr/>
        </p:nvPicPr>
        <p:blipFill>
          <a:blip r:embed="rId2" cstate="print"/>
          <a:stretch>
            <a:fillRect/>
          </a:stretch>
        </p:blipFill>
        <p:spPr>
          <a:xfrm>
            <a:off x="457200" y="228600"/>
            <a:ext cx="2023872" cy="67056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Providers can only receive a payment less than or equal to their calculated UCC.</a:t>
            </a:r>
          </a:p>
          <a:p>
            <a:pPr lvl="1"/>
            <a:r>
              <a:rPr lang="en-US" dirty="0" smtClean="0"/>
              <a:t>In the event that a group has a combined UCC less than the total funds allocated to the group, the excess funds are re-allocated to the next largest group.</a:t>
            </a:r>
          </a:p>
          <a:p>
            <a:pPr lvl="1"/>
            <a:r>
              <a:rPr lang="en-US" dirty="0" smtClean="0"/>
              <a:t>Example: the smallest hospital group (less than 30 beds) has a combined UCC of $35,000,000 while the total allocation to the group is $41,333,594. The remaining funds of $6,333,594 would be allocated to the small hospital group (31 – 100 beds).</a:t>
            </a:r>
            <a:endParaRPr lang="en-US" dirty="0"/>
          </a:p>
        </p:txBody>
      </p:sp>
      <p:sp>
        <p:nvSpPr>
          <p:cNvPr id="6"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INTERIM</a:t>
            </a:r>
            <a:r>
              <a:rPr kumimoji="0" lang="en-US" sz="3600" b="1" i="0" u="none" strike="noStrike" kern="1200" cap="none" spc="0" normalizeH="0" noProof="0" dirty="0" smtClean="0">
                <a:ln>
                  <a:noFill/>
                </a:ln>
                <a:solidFill>
                  <a:srgbClr val="7ABC32"/>
                </a:solidFill>
                <a:effectLst/>
                <a:uLnTx/>
                <a:uFillTx/>
                <a:latin typeface="+mj-lt"/>
                <a:ea typeface="+mj-ea"/>
                <a:cs typeface="+mj-cs"/>
              </a:rPr>
              <a:t> PAYMENTS</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5334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2" cstate="print"/>
          <a:stretch>
            <a:fillRect/>
          </a:stretch>
        </p:blipFill>
        <p:spPr>
          <a:xfrm>
            <a:off x="457200" y="2286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49</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Eligible Providers</a:t>
            </a:r>
          </a:p>
          <a:p>
            <a:pPr lvl="1"/>
            <a:r>
              <a:rPr lang="en-US" dirty="0" smtClean="0"/>
              <a:t>Only Sole Community Providers (SCP) and Teaching hospitals are eligible for UC payments.</a:t>
            </a:r>
          </a:p>
          <a:p>
            <a:pPr lvl="1"/>
            <a:r>
              <a:rPr lang="en-US" dirty="0" smtClean="0"/>
              <a:t>Eligible hospitals are placed in one of 5 groups based on beds:</a:t>
            </a:r>
          </a:p>
          <a:p>
            <a:pPr lvl="2"/>
            <a:r>
              <a:rPr lang="en-US" dirty="0" smtClean="0"/>
              <a:t>Smallest Hospitals: 30 Beds or Fewer</a:t>
            </a:r>
          </a:p>
          <a:p>
            <a:pPr lvl="2"/>
            <a:r>
              <a:rPr lang="en-US" dirty="0" smtClean="0"/>
              <a:t>Small Hospitals: 31 - 100 Beds</a:t>
            </a:r>
          </a:p>
          <a:p>
            <a:pPr lvl="2"/>
            <a:r>
              <a:rPr lang="en-US" dirty="0" smtClean="0"/>
              <a:t>Medium Hospitals: 101 – 200 Beds</a:t>
            </a:r>
          </a:p>
          <a:p>
            <a:pPr lvl="2"/>
            <a:r>
              <a:rPr lang="en-US" dirty="0" smtClean="0"/>
              <a:t>Large Hospitals: 201 – 300 Beds</a:t>
            </a:r>
          </a:p>
          <a:p>
            <a:pPr lvl="2"/>
            <a:r>
              <a:rPr lang="en-US" dirty="0" smtClean="0"/>
              <a:t>Largest Hospitals: 301 or More Beds</a:t>
            </a:r>
          </a:p>
          <a:p>
            <a:pPr lvl="2"/>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pic>
        <p:nvPicPr>
          <p:cNvPr id="6" name="Picture 5" descr="MSLC Logo.jpg"/>
          <p:cNvPicPr>
            <a:picLocks noChangeAspect="1"/>
          </p:cNvPicPr>
          <p:nvPr/>
        </p:nvPicPr>
        <p:blipFill>
          <a:blip r:embed="rId3" cstate="print"/>
          <a:stretch>
            <a:fillRect/>
          </a:stretch>
        </p:blipFill>
        <p:spPr>
          <a:xfrm>
            <a:off x="457200" y="228600"/>
            <a:ext cx="2023872" cy="670560"/>
          </a:xfrm>
          <a:prstGeom prst="rect">
            <a:avLst/>
          </a:prstGeom>
        </p:spPr>
      </p:pic>
      <p:sp>
        <p:nvSpPr>
          <p:cNvPr id="7" name="Rectangle 6"/>
          <p:cNvSpPr/>
          <p:nvPr/>
        </p:nvSpPr>
        <p:spPr>
          <a:xfrm>
            <a:off x="533400" y="12192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81000" y="990600"/>
            <a:ext cx="83058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600" b="1" i="0" u="none" strike="noStrike" kern="1200" cap="none" spc="0" normalizeH="0" baseline="0" noProof="0" dirty="0" smtClean="0">
                <a:ln>
                  <a:noFill/>
                </a:ln>
                <a:solidFill>
                  <a:srgbClr val="7ABC32"/>
                </a:solidFill>
                <a:effectLst/>
                <a:uLnTx/>
                <a:uFillTx/>
                <a:latin typeface="+mj-lt"/>
                <a:ea typeface="+mj-ea"/>
                <a:cs typeface="+mj-cs"/>
              </a:rPr>
              <a:t>UC PAYMENT POOL</a:t>
            </a:r>
            <a:r>
              <a:rPr kumimoji="0" lang="en-US" sz="3600" b="1" i="0" u="none" strike="noStrike" kern="1200" cap="none" spc="0" normalizeH="0" noProof="0" dirty="0" smtClean="0">
                <a:ln>
                  <a:noFill/>
                </a:ln>
                <a:solidFill>
                  <a:srgbClr val="7ABC32"/>
                </a:solidFill>
                <a:effectLst/>
                <a:uLnTx/>
                <a:uFillTx/>
                <a:latin typeface="+mj-lt"/>
                <a:ea typeface="+mj-ea"/>
                <a:cs typeface="+mj-cs"/>
              </a:rPr>
              <a:t> OVERVIEW</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pic>
        <p:nvPicPr>
          <p:cNvPr id="9" name="Picture 8" descr="Picture6.jpg"/>
          <p:cNvPicPr>
            <a:picLocks noChangeAspect="1"/>
          </p:cNvPicPr>
          <p:nvPr/>
        </p:nvPicPr>
        <p:blipFill>
          <a:blip r:embed="rId4" cstate="print"/>
          <a:stretch>
            <a:fillRect/>
          </a:stretch>
        </p:blipFill>
        <p:spPr>
          <a:xfrm>
            <a:off x="6629400" y="4724400"/>
            <a:ext cx="2228850" cy="1257300"/>
          </a:xfrm>
          <a:prstGeom prst="rect">
            <a:avLst/>
          </a:prstGeom>
        </p:spPr>
      </p:pic>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5</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Timeline for completion of application and processing of payments</a:t>
            </a:r>
          </a:p>
          <a:p>
            <a:pPr lvl="1"/>
            <a:r>
              <a:rPr lang="en-US" dirty="0" smtClean="0"/>
              <a:t>All UC applications must be submitted to HSD by December 31.</a:t>
            </a:r>
          </a:p>
          <a:p>
            <a:pPr lvl="1"/>
            <a:r>
              <a:rPr lang="en-US" dirty="0" smtClean="0"/>
              <a:t>HSD and/or M&amp;S will utilized the applications to reconcile prior interim payments paid (2016 application used to reconcile 2014 payments). </a:t>
            </a:r>
          </a:p>
          <a:p>
            <a:pPr lvl="2"/>
            <a:r>
              <a:rPr lang="en-US" dirty="0" smtClean="0"/>
              <a:t>Once the reconciliations are complete, no resubmissions of applications will be permitted.</a:t>
            </a:r>
          </a:p>
          <a:p>
            <a:pPr lvl="1"/>
            <a:r>
              <a:rPr lang="en-US" dirty="0" smtClean="0"/>
              <a:t>Payments will be made within 60 days of each quarter end.</a:t>
            </a:r>
            <a:endParaRPr lang="en-US" dirty="0"/>
          </a:p>
        </p:txBody>
      </p:sp>
      <p:sp>
        <p:nvSpPr>
          <p:cNvPr id="6"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INTERIM</a:t>
            </a:r>
            <a:r>
              <a:rPr kumimoji="0" lang="en-US" sz="3600" b="1" i="0" u="none" strike="noStrike" kern="1200" cap="none" spc="0" normalizeH="0" noProof="0" dirty="0" smtClean="0">
                <a:ln>
                  <a:noFill/>
                </a:ln>
                <a:solidFill>
                  <a:srgbClr val="7ABC32"/>
                </a:solidFill>
                <a:effectLst/>
                <a:uLnTx/>
                <a:uFillTx/>
                <a:latin typeface="+mj-lt"/>
                <a:ea typeface="+mj-ea"/>
                <a:cs typeface="+mj-cs"/>
              </a:rPr>
              <a:t> PAYMENTS</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5334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2" cstate="print"/>
          <a:stretch>
            <a:fillRect/>
          </a:stretch>
        </p:blipFill>
        <p:spPr>
          <a:xfrm>
            <a:off x="457200" y="2286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50</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9" name="Slide Number Placeholder 8"/>
          <p:cNvSpPr>
            <a:spLocks noGrp="1"/>
          </p:cNvSpPr>
          <p:nvPr>
            <p:ph type="sldNum" sz="quarter" idx="12"/>
          </p:nvPr>
        </p:nvSpPr>
        <p:spPr/>
        <p:txBody>
          <a:bodyPr/>
          <a:lstStyle/>
          <a:p>
            <a:fld id="{E11D7B48-DE36-4B5A-ACC5-3CCE3957AC83}" type="slidenum">
              <a:rPr lang="en-US" b="1" smtClean="0">
                <a:solidFill>
                  <a:schemeClr val="bg1"/>
                </a:solidFill>
              </a:rPr>
              <a:pPr/>
              <a:t>51</a:t>
            </a:fld>
            <a:endParaRPr lang="en-US" b="1" dirty="0">
              <a:solidFill>
                <a:schemeClr val="bg1"/>
              </a:solidFill>
            </a:endParaRPr>
          </a:p>
        </p:txBody>
      </p:sp>
      <p:sp>
        <p:nvSpPr>
          <p:cNvPr id="11" name="Title 1"/>
          <p:cNvSpPr txBox="1">
            <a:spLocks/>
          </p:cNvSpPr>
          <p:nvPr/>
        </p:nvSpPr>
        <p:spPr>
          <a:xfrm>
            <a:off x="381000" y="990600"/>
            <a:ext cx="8305800" cy="609600"/>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UC INTERIM</a:t>
            </a:r>
            <a:r>
              <a:rPr kumimoji="0" lang="en-US" sz="3600" b="1" i="0" u="none" strike="noStrike" kern="1200" cap="none" spc="0" normalizeH="0" noProof="0" dirty="0" smtClean="0">
                <a:ln>
                  <a:noFill/>
                </a:ln>
                <a:solidFill>
                  <a:srgbClr val="7ABC32"/>
                </a:solidFill>
                <a:effectLst/>
                <a:uLnTx/>
                <a:uFillTx/>
                <a:latin typeface="+mj-lt"/>
                <a:ea typeface="+mj-ea"/>
                <a:cs typeface="+mj-cs"/>
              </a:rPr>
              <a:t> PAYMENTS</a:t>
            </a:r>
          </a:p>
          <a:p>
            <a:pPr lvl="1">
              <a:spcBef>
                <a:spcPct val="0"/>
              </a:spcBef>
              <a:defRPr/>
            </a:pPr>
            <a:r>
              <a:rPr lang="en-US" sz="2100" baseline="0" dirty="0" smtClean="0">
                <a:solidFill>
                  <a:srgbClr val="7ABC32"/>
                </a:solidFill>
                <a:latin typeface="+mj-lt"/>
                <a:ea typeface="+mj-ea"/>
                <a:cs typeface="+mj-cs"/>
              </a:rPr>
              <a:t>* note</a:t>
            </a:r>
            <a:endParaRPr kumimoji="0" lang="en-US" sz="2100" i="0" u="none" strike="noStrike" kern="1200" cap="none" spc="0" normalizeH="0" baseline="0" noProof="0" dirty="0">
              <a:ln>
                <a:noFill/>
              </a:ln>
              <a:solidFill>
                <a:srgbClr val="7ABC32"/>
              </a:solidFill>
              <a:effectLst/>
              <a:uLnTx/>
              <a:uFillTx/>
              <a:latin typeface="+mj-lt"/>
              <a:ea typeface="+mj-ea"/>
              <a:cs typeface="+mj-cs"/>
            </a:endParaRPr>
          </a:p>
        </p:txBody>
      </p:sp>
      <p:sp>
        <p:nvSpPr>
          <p:cNvPr id="12" name="Rectangle 11"/>
          <p:cNvSpPr/>
          <p:nvPr/>
        </p:nvSpPr>
        <p:spPr>
          <a:xfrm>
            <a:off x="5334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SLC Logo.jpg"/>
          <p:cNvPicPr>
            <a:picLocks noChangeAspect="1"/>
          </p:cNvPicPr>
          <p:nvPr/>
        </p:nvPicPr>
        <p:blipFill>
          <a:blip r:embed="rId3" cstate="print"/>
          <a:stretch>
            <a:fillRect/>
          </a:stretch>
        </p:blipFill>
        <p:spPr>
          <a:xfrm>
            <a:off x="457200" y="228600"/>
            <a:ext cx="2023872" cy="670560"/>
          </a:xfrm>
          <a:prstGeom prst="rect">
            <a:avLst/>
          </a:prstGeom>
        </p:spPr>
      </p:pic>
      <p:pic>
        <p:nvPicPr>
          <p:cNvPr id="5122" name="Picture 2"/>
          <p:cNvPicPr>
            <a:picLocks noGrp="1" noChangeAspect="1" noChangeArrowheads="1"/>
          </p:cNvPicPr>
          <p:nvPr>
            <p:ph idx="1"/>
          </p:nvPr>
        </p:nvPicPr>
        <p:blipFill>
          <a:blip r:embed="rId4" cstate="print"/>
          <a:srcRect/>
          <a:stretch>
            <a:fillRect/>
          </a:stretch>
        </p:blipFill>
        <p:spPr bwMode="auto">
          <a:xfrm>
            <a:off x="951229" y="1600200"/>
            <a:ext cx="7241541" cy="4525963"/>
          </a:xfrm>
          <a:prstGeom prst="rect">
            <a:avLst/>
          </a:prstGeom>
          <a:noFill/>
          <a:ln w="9525">
            <a:noFill/>
            <a:miter lim="800000"/>
            <a:headEnd/>
            <a:tailEnd/>
          </a:ln>
        </p:spPr>
      </p:pic>
      <p:cxnSp>
        <p:nvCxnSpPr>
          <p:cNvPr id="18" name="Straight Arrow Connector 17"/>
          <p:cNvCxnSpPr/>
          <p:nvPr/>
        </p:nvCxnSpPr>
        <p:spPr>
          <a:xfrm flipV="1">
            <a:off x="7086600" y="4953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43400" y="5257801"/>
            <a:ext cx="3492559" cy="646331"/>
          </a:xfrm>
          <a:prstGeom prst="rect">
            <a:avLst/>
          </a:prstGeom>
          <a:noFill/>
        </p:spPr>
        <p:txBody>
          <a:bodyPr wrap="square" rtlCol="0">
            <a:spAutoFit/>
          </a:bodyPr>
          <a:lstStyle/>
          <a:p>
            <a:r>
              <a:rPr lang="en-US" dirty="0" smtClean="0">
                <a:solidFill>
                  <a:srgbClr val="7ABC32"/>
                </a:solidFill>
              </a:rPr>
              <a:t>Used to calculate Interim Payments</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1600200"/>
            <a:ext cx="8229600" cy="2286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QUESTIONS</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MSLC Logo.jpg"/>
          <p:cNvPicPr>
            <a:picLocks noChangeAspect="1"/>
          </p:cNvPicPr>
          <p:nvPr/>
        </p:nvPicPr>
        <p:blipFill>
          <a:blip r:embed="rId2" cstate="print"/>
          <a:stretch>
            <a:fillRect/>
          </a:stretch>
        </p:blipFill>
        <p:spPr>
          <a:xfrm>
            <a:off x="533400" y="457200"/>
            <a:ext cx="2023872" cy="670560"/>
          </a:xfrm>
          <a:prstGeom prst="rect">
            <a:avLst/>
          </a:prstGeom>
        </p:spPr>
      </p:pic>
      <p:sp>
        <p:nvSpPr>
          <p:cNvPr id="7" name="Rectangle 6"/>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8" name="Slide Number Placeholder 7"/>
          <p:cNvSpPr>
            <a:spLocks noGrp="1"/>
          </p:cNvSpPr>
          <p:nvPr>
            <p:ph type="sldNum" sz="quarter" idx="12"/>
          </p:nvPr>
        </p:nvSpPr>
        <p:spPr/>
        <p:txBody>
          <a:bodyPr/>
          <a:lstStyle/>
          <a:p>
            <a:fld id="{E11D7B48-DE36-4B5A-ACC5-3CCE3957AC83}" type="slidenum">
              <a:rPr lang="en-US" b="1" smtClean="0">
                <a:solidFill>
                  <a:schemeClr val="bg1"/>
                </a:solidFill>
              </a:rPr>
              <a:pPr/>
              <a:t>52</a:t>
            </a:fld>
            <a:endParaRPr lang="en-US" b="1" dirty="0">
              <a:solidFill>
                <a:schemeClr val="bg1"/>
              </a:solidFill>
            </a:endParaRPr>
          </a:p>
        </p:txBody>
      </p:sp>
      <p:pic>
        <p:nvPicPr>
          <p:cNvPr id="9" name="Picture 8" descr="Picture2.jpg"/>
          <p:cNvPicPr>
            <a:picLocks noChangeAspect="1"/>
          </p:cNvPicPr>
          <p:nvPr/>
        </p:nvPicPr>
        <p:blipFill>
          <a:blip r:embed="rId3" cstate="print"/>
          <a:stretch>
            <a:fillRect/>
          </a:stretch>
        </p:blipFill>
        <p:spPr>
          <a:xfrm>
            <a:off x="3429000" y="2286000"/>
            <a:ext cx="2400300" cy="3429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2286000"/>
          </a:xfrm>
        </p:spPr>
        <p:txBody>
          <a:bodyPr>
            <a:normAutofit fontScale="90000"/>
          </a:bodyPr>
          <a:lstStyle/>
          <a:p>
            <a:r>
              <a:rPr lang="en-US" b="1" dirty="0" smtClean="0"/>
              <a:t>UNCOMPENSATED CARE </a:t>
            </a:r>
            <a:r>
              <a:rPr lang="en-US" dirty="0" smtClean="0"/>
              <a:t/>
            </a:r>
            <a:br>
              <a:rPr lang="en-US" dirty="0" smtClean="0"/>
            </a:br>
            <a:r>
              <a:rPr lang="en-US" dirty="0" smtClean="0"/>
              <a:t/>
            </a:r>
            <a:br>
              <a:rPr lang="en-US" dirty="0" smtClean="0"/>
            </a:br>
            <a:r>
              <a:rPr lang="en-US" b="1" dirty="0" smtClean="0">
                <a:solidFill>
                  <a:srgbClr val="7ABC32"/>
                </a:solidFill>
              </a:rPr>
              <a:t>RECONCILIATIONS</a:t>
            </a:r>
            <a:r>
              <a:rPr lang="en-US" dirty="0" smtClean="0"/>
              <a:t/>
            </a:r>
            <a:br>
              <a:rPr lang="en-US" dirty="0" smtClean="0"/>
            </a:br>
            <a:endParaRPr lang="en-US" dirty="0"/>
          </a:p>
        </p:txBody>
      </p:sp>
      <p:sp>
        <p:nvSpPr>
          <p:cNvPr id="4" name="Rectangle 3"/>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5" name="Slide Number Placeholder 4"/>
          <p:cNvSpPr>
            <a:spLocks noGrp="1"/>
          </p:cNvSpPr>
          <p:nvPr>
            <p:ph type="sldNum" sz="quarter" idx="12"/>
          </p:nvPr>
        </p:nvSpPr>
        <p:spPr/>
        <p:txBody>
          <a:bodyPr/>
          <a:lstStyle/>
          <a:p>
            <a:fld id="{E11D7B48-DE36-4B5A-ACC5-3CCE3957AC83}" type="slidenum">
              <a:rPr lang="en-US" b="1" smtClean="0">
                <a:solidFill>
                  <a:schemeClr val="bg1"/>
                </a:solidFill>
              </a:rPr>
              <a:pPr/>
              <a:t>53</a:t>
            </a:fld>
            <a:endParaRPr lang="en-US" b="1" dirty="0">
              <a:solidFill>
                <a:schemeClr val="bg1"/>
              </a:solidFill>
            </a:endParaRPr>
          </a:p>
        </p:txBody>
      </p:sp>
      <p:pic>
        <p:nvPicPr>
          <p:cNvPr id="6" name="Picture 5" descr="MSLC Logo.jpg"/>
          <p:cNvPicPr>
            <a:picLocks noChangeAspect="1"/>
          </p:cNvPicPr>
          <p:nvPr/>
        </p:nvPicPr>
        <p:blipFill>
          <a:blip r:embed="rId2" cstate="print"/>
          <a:stretch>
            <a:fillRect/>
          </a:stretch>
        </p:blipFill>
        <p:spPr>
          <a:xfrm>
            <a:off x="533400" y="457200"/>
            <a:ext cx="2023872" cy="67056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Reconciliations will be performed annually utilizing the UC Application submitted December 31</a:t>
            </a:r>
          </a:p>
          <a:p>
            <a:pPr lvl="1"/>
            <a:r>
              <a:rPr lang="en-US" dirty="0" smtClean="0"/>
              <a:t>The application for the 2016 UC payments will be submitted by December 31, 2015 with claims data from calendar year 2014</a:t>
            </a:r>
          </a:p>
          <a:p>
            <a:pPr lvl="1"/>
            <a:r>
              <a:rPr lang="en-US" dirty="0" smtClean="0"/>
              <a:t>The UCC calculated on the 2016 application (using 2014 data) will be compared to UC interim payments made in Calendar year 2014 (DY 1)</a:t>
            </a:r>
            <a:endParaRPr lang="en-US" dirty="0"/>
          </a:p>
        </p:txBody>
      </p:sp>
      <p:sp>
        <p:nvSpPr>
          <p:cNvPr id="5"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a:t>
            </a:r>
            <a:r>
              <a:rPr lang="en-US" sz="3600" b="1" dirty="0" smtClean="0">
                <a:solidFill>
                  <a:srgbClr val="7ABC32"/>
                </a:solidFill>
                <a:latin typeface="+mj-lt"/>
                <a:ea typeface="+mj-ea"/>
                <a:cs typeface="+mj-cs"/>
              </a:rPr>
              <a:t>RECONCILIATION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6" name="Rectangle 5"/>
          <p:cNvSpPr/>
          <p:nvPr/>
        </p:nvSpPr>
        <p:spPr>
          <a:xfrm>
            <a:off x="5334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SLC Logo.jpg"/>
          <p:cNvPicPr>
            <a:picLocks noChangeAspect="1"/>
          </p:cNvPicPr>
          <p:nvPr/>
        </p:nvPicPr>
        <p:blipFill>
          <a:blip r:embed="rId2" cstate="print"/>
          <a:stretch>
            <a:fillRect/>
          </a:stretch>
        </p:blipFill>
        <p:spPr>
          <a:xfrm>
            <a:off x="457200" y="3048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54</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276600"/>
          </a:xfrm>
        </p:spPr>
        <p:txBody>
          <a:bodyPr/>
          <a:lstStyle/>
          <a:p>
            <a:r>
              <a:rPr lang="en-US" dirty="0" smtClean="0"/>
              <a:t>The UCC used will EXCLUDE any estimates made on the application</a:t>
            </a:r>
          </a:p>
          <a:p>
            <a:pPr lvl="1"/>
            <a:r>
              <a:rPr lang="en-US" dirty="0" smtClean="0"/>
              <a:t>These estimates are to account for known variations in 2016 that were not accounted for in the 2014 data</a:t>
            </a:r>
          </a:p>
          <a:p>
            <a:pPr lvl="1"/>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55</a:t>
            </a:fld>
            <a:endParaRPr lang="en-US" b="1" dirty="0">
              <a:solidFill>
                <a:schemeClr val="bg1"/>
              </a:solidFill>
            </a:endParaRPr>
          </a:p>
        </p:txBody>
      </p:sp>
      <p:sp>
        <p:nvSpPr>
          <p:cNvPr id="8" name="Title 1"/>
          <p:cNvSpPr txBox="1">
            <a:spLocks/>
          </p:cNvSpPr>
          <p:nvPr/>
        </p:nvSpPr>
        <p:spPr>
          <a:xfrm>
            <a:off x="381000" y="12954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a:t>
            </a:r>
            <a:r>
              <a:rPr lang="en-US" sz="3600" b="1" dirty="0" smtClean="0">
                <a:solidFill>
                  <a:srgbClr val="7ABC32"/>
                </a:solidFill>
                <a:latin typeface="+mj-lt"/>
                <a:ea typeface="+mj-ea"/>
                <a:cs typeface="+mj-cs"/>
              </a:rPr>
              <a:t>RECONCILIATION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533400" y="14478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2" cstate="print"/>
          <a:stretch>
            <a:fillRect/>
          </a:stretch>
        </p:blipFill>
        <p:spPr>
          <a:xfrm>
            <a:off x="457200" y="304800"/>
            <a:ext cx="2023872" cy="67056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56</a:t>
            </a:fld>
            <a:endParaRPr lang="en-US" b="1" dirty="0">
              <a:solidFill>
                <a:schemeClr val="bg1"/>
              </a:solidFill>
            </a:endParaRPr>
          </a:p>
        </p:txBody>
      </p:sp>
      <p:sp>
        <p:nvSpPr>
          <p:cNvPr id="8"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a:t>
            </a:r>
            <a:r>
              <a:rPr lang="en-US" sz="3600" b="1" dirty="0" smtClean="0">
                <a:solidFill>
                  <a:srgbClr val="7ABC32"/>
                </a:solidFill>
                <a:latin typeface="+mj-lt"/>
                <a:ea typeface="+mj-ea"/>
                <a:cs typeface="+mj-cs"/>
              </a:rPr>
              <a:t>RECONCILIATION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9" name="Rectangle 8"/>
          <p:cNvSpPr/>
          <p:nvPr/>
        </p:nvSpPr>
        <p:spPr>
          <a:xfrm>
            <a:off x="5334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SLC Logo.jpg"/>
          <p:cNvPicPr>
            <a:picLocks noChangeAspect="1"/>
          </p:cNvPicPr>
          <p:nvPr/>
        </p:nvPicPr>
        <p:blipFill>
          <a:blip r:embed="rId2" cstate="print"/>
          <a:stretch>
            <a:fillRect/>
          </a:stretch>
        </p:blipFill>
        <p:spPr>
          <a:xfrm>
            <a:off x="457200" y="304800"/>
            <a:ext cx="2023872" cy="670560"/>
          </a:xfrm>
          <a:prstGeom prst="rect">
            <a:avLst/>
          </a:prstGeom>
        </p:spPr>
      </p:pic>
      <p:pic>
        <p:nvPicPr>
          <p:cNvPr id="6146" name="Picture 2"/>
          <p:cNvPicPr>
            <a:picLocks noGrp="1" noChangeAspect="1" noChangeArrowheads="1"/>
          </p:cNvPicPr>
          <p:nvPr>
            <p:ph idx="1"/>
          </p:nvPr>
        </p:nvPicPr>
        <p:blipFill>
          <a:blip r:embed="rId3" cstate="print"/>
          <a:srcRect/>
          <a:stretch>
            <a:fillRect/>
          </a:stretch>
        </p:blipFill>
        <p:spPr bwMode="auto">
          <a:xfrm>
            <a:off x="951229" y="1600200"/>
            <a:ext cx="7241541" cy="4525963"/>
          </a:xfrm>
          <a:prstGeom prst="rect">
            <a:avLst/>
          </a:prstGeom>
          <a:noFill/>
          <a:ln w="9525">
            <a:noFill/>
            <a:miter lim="800000"/>
            <a:headEnd/>
            <a:tailEnd/>
          </a:ln>
        </p:spPr>
      </p:pic>
      <p:cxnSp>
        <p:nvCxnSpPr>
          <p:cNvPr id="14" name="Straight Arrow Connector 13"/>
          <p:cNvCxnSpPr/>
          <p:nvPr/>
        </p:nvCxnSpPr>
        <p:spPr>
          <a:xfrm>
            <a:off x="4953000" y="41148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67000" y="3962400"/>
            <a:ext cx="2346989" cy="369332"/>
          </a:xfrm>
          <a:prstGeom prst="rect">
            <a:avLst/>
          </a:prstGeom>
          <a:noFill/>
        </p:spPr>
        <p:txBody>
          <a:bodyPr wrap="none" rtlCol="0">
            <a:spAutoFit/>
          </a:bodyPr>
          <a:lstStyle/>
          <a:p>
            <a:r>
              <a:rPr lang="en-US" dirty="0" smtClean="0">
                <a:solidFill>
                  <a:srgbClr val="7ABC32"/>
                </a:solidFill>
              </a:rPr>
              <a:t>Used for Reconciliation</a:t>
            </a:r>
            <a:endParaRPr lang="en-US" dirty="0">
              <a:solidFill>
                <a:srgbClr val="7ABC32"/>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1"/>
            <a:ext cx="8229600" cy="3810000"/>
          </a:xfrm>
        </p:spPr>
        <p:txBody>
          <a:bodyPr/>
          <a:lstStyle/>
          <a:p>
            <a:r>
              <a:rPr lang="en-US" dirty="0" smtClean="0"/>
              <a:t>Example: Hospital ABC has a UCC from claims of $2,341,818, received supplemental payments during calendar year 2014 of $500,000 and an estimate to increased Medicaid payments due to a scheduled increase in DRG rates of 250,000 (included on estimates tab.)</a:t>
            </a:r>
          </a:p>
        </p:txBody>
      </p:sp>
      <p:sp>
        <p:nvSpPr>
          <p:cNvPr id="6" name="Title 1"/>
          <p:cNvSpPr txBox="1">
            <a:spLocks/>
          </p:cNvSpPr>
          <p:nvPr/>
        </p:nvSpPr>
        <p:spPr>
          <a:xfrm>
            <a:off x="381000" y="12954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a:t>
            </a:r>
            <a:r>
              <a:rPr lang="en-US" sz="3600" b="1" dirty="0" smtClean="0">
                <a:solidFill>
                  <a:srgbClr val="7ABC32"/>
                </a:solidFill>
                <a:latin typeface="+mj-lt"/>
                <a:ea typeface="+mj-ea"/>
                <a:cs typeface="+mj-cs"/>
              </a:rPr>
              <a:t>RECONCILIATION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533400" y="14478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2" cstate="print"/>
          <a:stretch>
            <a:fillRect/>
          </a:stretch>
        </p:blipFill>
        <p:spPr>
          <a:xfrm>
            <a:off x="457200" y="3048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57</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352800"/>
          </a:xfrm>
        </p:spPr>
        <p:txBody>
          <a:bodyPr>
            <a:normAutofit lnSpcReduction="10000"/>
          </a:bodyPr>
          <a:lstStyle/>
          <a:p>
            <a:r>
              <a:rPr lang="en-US" dirty="0" smtClean="0"/>
              <a:t>The UCC that would be used to reconcile against 2014 UC payments would be 1,841,818</a:t>
            </a:r>
          </a:p>
          <a:p>
            <a:pPr lvl="1"/>
            <a:r>
              <a:rPr lang="en-US" dirty="0" smtClean="0"/>
              <a:t>Calculated: 2,341,818 (UCC from claims) – 500,000 (Supplemental Payments)</a:t>
            </a:r>
          </a:p>
          <a:p>
            <a:pPr lvl="1"/>
            <a:r>
              <a:rPr lang="en-US" dirty="0" smtClean="0"/>
              <a:t>The estimate is not included because the increase applies to 2016.</a:t>
            </a:r>
            <a:endParaRPr lang="en-US" dirty="0"/>
          </a:p>
        </p:txBody>
      </p:sp>
      <p:sp>
        <p:nvSpPr>
          <p:cNvPr id="5" name="Title 1"/>
          <p:cNvSpPr txBox="1">
            <a:spLocks/>
          </p:cNvSpPr>
          <p:nvPr/>
        </p:nvSpPr>
        <p:spPr>
          <a:xfrm>
            <a:off x="381000" y="12954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a:t>
            </a:r>
            <a:r>
              <a:rPr lang="en-US" sz="3600" b="1" dirty="0" smtClean="0">
                <a:solidFill>
                  <a:srgbClr val="7ABC32"/>
                </a:solidFill>
                <a:latin typeface="+mj-lt"/>
                <a:ea typeface="+mj-ea"/>
                <a:cs typeface="+mj-cs"/>
              </a:rPr>
              <a:t>RECONCILIATION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6" name="Rectangle 5"/>
          <p:cNvSpPr/>
          <p:nvPr/>
        </p:nvSpPr>
        <p:spPr>
          <a:xfrm>
            <a:off x="533400" y="14478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SLC Logo.jpg"/>
          <p:cNvPicPr>
            <a:picLocks noChangeAspect="1"/>
          </p:cNvPicPr>
          <p:nvPr/>
        </p:nvPicPr>
        <p:blipFill>
          <a:blip r:embed="rId2" cstate="print"/>
          <a:stretch>
            <a:fillRect/>
          </a:stretch>
        </p:blipFill>
        <p:spPr>
          <a:xfrm>
            <a:off x="457200" y="3048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58</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If the Providers 2014 UC interim payments are greater than the UCC calculated on the 2016 application*, the net amount will be recouped by HSD.</a:t>
            </a:r>
          </a:p>
          <a:p>
            <a:r>
              <a:rPr lang="en-US" dirty="0" smtClean="0"/>
              <a:t>If the Providers 2014 UC interim payments are less than the UCC calculated on the 2016 application*, the provider would be eligible to receive additional funds up to the difference of UCC less: interim payments.</a:t>
            </a:r>
          </a:p>
          <a:p>
            <a:r>
              <a:rPr lang="en-US" dirty="0" smtClean="0"/>
              <a:t>*Excluding any estimates.</a:t>
            </a:r>
            <a:endParaRPr lang="en-US" dirty="0"/>
          </a:p>
        </p:txBody>
      </p:sp>
      <p:sp>
        <p:nvSpPr>
          <p:cNvPr id="6" name="Title 1"/>
          <p:cNvSpPr txBox="1">
            <a:spLocks/>
          </p:cNvSpPr>
          <p:nvPr/>
        </p:nvSpPr>
        <p:spPr>
          <a:xfrm>
            <a:off x="381000" y="9906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a:t>
            </a:r>
            <a:r>
              <a:rPr lang="en-US" sz="3600" b="1" dirty="0" smtClean="0">
                <a:solidFill>
                  <a:srgbClr val="7ABC32"/>
                </a:solidFill>
                <a:latin typeface="+mj-lt"/>
                <a:ea typeface="+mj-ea"/>
                <a:cs typeface="+mj-cs"/>
              </a:rPr>
              <a:t>RECONCILIATION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533400" y="1143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2" cstate="print"/>
          <a:stretch>
            <a:fillRect/>
          </a:stretch>
        </p:blipFill>
        <p:spPr>
          <a:xfrm>
            <a:off x="457200" y="3048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59</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1"/>
            <a:ext cx="8229600" cy="4191000"/>
          </a:xfrm>
        </p:spPr>
        <p:txBody>
          <a:bodyPr/>
          <a:lstStyle/>
          <a:p>
            <a:r>
              <a:rPr lang="en-US" dirty="0" smtClean="0"/>
              <a:t>The UC payments are allocated primarily to the smallest hospitals in the state.</a:t>
            </a:r>
          </a:p>
          <a:p>
            <a:pPr lvl="1"/>
            <a:r>
              <a:rPr lang="en-US" dirty="0" smtClean="0"/>
              <a:t>60% of total funds go to hospitals with 30 beds or less ($41,333,594)</a:t>
            </a:r>
          </a:p>
          <a:p>
            <a:pPr lvl="1"/>
            <a:r>
              <a:rPr lang="en-US" dirty="0" smtClean="0"/>
              <a:t>30% of total funds go to hospitals with 31 – 100 beds ($20,666,797)</a:t>
            </a:r>
          </a:p>
          <a:p>
            <a:pPr lvl="1"/>
            <a:r>
              <a:rPr lang="en-US" dirty="0" smtClean="0"/>
              <a:t>10% of total funds go to hospitals with 101 – 200 beds ($6,888,932)</a:t>
            </a:r>
            <a:endParaRPr lang="en-US" dirty="0"/>
          </a:p>
        </p:txBody>
      </p:sp>
      <p:sp>
        <p:nvSpPr>
          <p:cNvPr id="5" name="Title 1"/>
          <p:cNvSpPr txBox="1">
            <a:spLocks/>
          </p:cNvSpPr>
          <p:nvPr/>
        </p:nvSpPr>
        <p:spPr>
          <a:xfrm>
            <a:off x="304800" y="1143000"/>
            <a:ext cx="83058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t>
            </a:r>
            <a:r>
              <a:rPr lang="en-US" sz="3600" b="1" dirty="0" smtClean="0">
                <a:latin typeface="+mj-lt"/>
                <a:ea typeface="+mj-ea"/>
                <a:cs typeface="+mj-cs"/>
              </a:rPr>
              <a:t> </a:t>
            </a:r>
            <a:r>
              <a:rPr kumimoji="0" lang="en-US" sz="3600" b="1" i="0" u="none" strike="noStrike" kern="1200" cap="none" spc="0" normalizeH="0" baseline="0" noProof="0" dirty="0" smtClean="0">
                <a:ln>
                  <a:noFill/>
                </a:ln>
                <a:solidFill>
                  <a:srgbClr val="7ABC32"/>
                </a:solidFill>
                <a:effectLst/>
                <a:uLnTx/>
                <a:uFillTx/>
                <a:latin typeface="+mj-lt"/>
                <a:ea typeface="+mj-ea"/>
                <a:cs typeface="+mj-cs"/>
              </a:rPr>
              <a:t>UC PAYMENT POOL</a:t>
            </a:r>
            <a:r>
              <a:rPr kumimoji="0" lang="en-US" sz="3600" b="1" i="0" u="none" strike="noStrike" kern="1200" cap="none" spc="0" normalizeH="0" noProof="0" dirty="0" smtClean="0">
                <a:ln>
                  <a:noFill/>
                </a:ln>
                <a:solidFill>
                  <a:srgbClr val="7ABC32"/>
                </a:solidFill>
                <a:effectLst/>
                <a:uLnTx/>
                <a:uFillTx/>
                <a:latin typeface="+mj-lt"/>
                <a:ea typeface="+mj-ea"/>
                <a:cs typeface="+mj-cs"/>
              </a:rPr>
              <a:t> OVERVIEW</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6" name="Rectangle 5"/>
          <p:cNvSpPr/>
          <p:nvPr/>
        </p:nvSpPr>
        <p:spPr>
          <a:xfrm>
            <a:off x="457200" y="13716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SLC Logo.jpg"/>
          <p:cNvPicPr>
            <a:picLocks noChangeAspect="1"/>
          </p:cNvPicPr>
          <p:nvPr/>
        </p:nvPicPr>
        <p:blipFill>
          <a:blip r:embed="rId3" cstate="print"/>
          <a:stretch>
            <a:fillRect/>
          </a:stretch>
        </p:blipFill>
        <p:spPr>
          <a:xfrm>
            <a:off x="457200" y="304800"/>
            <a:ext cx="2023872" cy="670560"/>
          </a:xfrm>
          <a:prstGeom prst="rect">
            <a:avLst/>
          </a:prstGeom>
        </p:spPr>
      </p:pic>
      <p:sp>
        <p:nvSpPr>
          <p:cNvPr id="8" name="Rectangle 7"/>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9" name="Slide Number Placeholder 8"/>
          <p:cNvSpPr>
            <a:spLocks noGrp="1"/>
          </p:cNvSpPr>
          <p:nvPr>
            <p:ph type="sldNum" sz="quarter" idx="12"/>
          </p:nvPr>
        </p:nvSpPr>
        <p:spPr/>
        <p:txBody>
          <a:bodyPr/>
          <a:lstStyle/>
          <a:p>
            <a:fld id="{E11D7B48-DE36-4B5A-ACC5-3CCE3957AC83}" type="slidenum">
              <a:rPr lang="en-US" b="1" smtClean="0">
                <a:solidFill>
                  <a:schemeClr val="bg1"/>
                </a:solidFill>
              </a:rPr>
              <a:pPr/>
              <a:t>6</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1600200"/>
            <a:ext cx="8229600" cy="2286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QUESTIONS</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MSLC Logo.jpg"/>
          <p:cNvPicPr>
            <a:picLocks noChangeAspect="1"/>
          </p:cNvPicPr>
          <p:nvPr/>
        </p:nvPicPr>
        <p:blipFill>
          <a:blip r:embed="rId2" cstate="print"/>
          <a:stretch>
            <a:fillRect/>
          </a:stretch>
        </p:blipFill>
        <p:spPr>
          <a:xfrm>
            <a:off x="533400" y="457200"/>
            <a:ext cx="2023872" cy="670560"/>
          </a:xfrm>
          <a:prstGeom prst="rect">
            <a:avLst/>
          </a:prstGeom>
        </p:spPr>
      </p:pic>
      <p:sp>
        <p:nvSpPr>
          <p:cNvPr id="7" name="Rectangle 6"/>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8" name="Slide Number Placeholder 7"/>
          <p:cNvSpPr>
            <a:spLocks noGrp="1"/>
          </p:cNvSpPr>
          <p:nvPr>
            <p:ph type="sldNum" sz="quarter" idx="12"/>
          </p:nvPr>
        </p:nvSpPr>
        <p:spPr/>
        <p:txBody>
          <a:bodyPr/>
          <a:lstStyle/>
          <a:p>
            <a:fld id="{E11D7B48-DE36-4B5A-ACC5-3CCE3957AC83}" type="slidenum">
              <a:rPr lang="en-US" b="1" smtClean="0">
                <a:solidFill>
                  <a:schemeClr val="bg1"/>
                </a:solidFill>
              </a:rPr>
              <a:pPr/>
              <a:t>60</a:t>
            </a:fld>
            <a:endParaRPr lang="en-US" b="1" dirty="0">
              <a:solidFill>
                <a:schemeClr val="bg1"/>
              </a:solidFill>
            </a:endParaRPr>
          </a:p>
        </p:txBody>
      </p:sp>
      <p:pic>
        <p:nvPicPr>
          <p:cNvPr id="9" name="Picture 8" descr="Picture2.jpg"/>
          <p:cNvPicPr>
            <a:picLocks noChangeAspect="1"/>
          </p:cNvPicPr>
          <p:nvPr/>
        </p:nvPicPr>
        <p:blipFill>
          <a:blip r:embed="rId3" cstate="print"/>
          <a:stretch>
            <a:fillRect/>
          </a:stretch>
        </p:blipFill>
        <p:spPr>
          <a:xfrm>
            <a:off x="3429000" y="2286000"/>
            <a:ext cx="2400300" cy="34290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normAutofit/>
          </a:bodyPr>
          <a:lstStyle/>
          <a:p>
            <a:r>
              <a:rPr lang="en-US" dirty="0" smtClean="0"/>
              <a:t>HSD will inform Providers of any </a:t>
            </a:r>
            <a:r>
              <a:rPr lang="en-US" dirty="0" err="1" smtClean="0"/>
              <a:t>recoupments</a:t>
            </a:r>
            <a:r>
              <a:rPr lang="en-US" dirty="0" smtClean="0"/>
              <a:t> and redistributions of UC funds upon completion of the annual reconciliations. </a:t>
            </a:r>
            <a:endParaRPr lang="en-US" dirty="0"/>
          </a:p>
        </p:txBody>
      </p:sp>
      <p:sp>
        <p:nvSpPr>
          <p:cNvPr id="6" name="Title 1"/>
          <p:cNvSpPr txBox="1">
            <a:spLocks/>
          </p:cNvSpPr>
          <p:nvPr/>
        </p:nvSpPr>
        <p:spPr>
          <a:xfrm>
            <a:off x="381000" y="12192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a:t>
            </a:r>
            <a:r>
              <a:rPr lang="en-US" sz="3600" b="1" noProof="0" dirty="0" smtClean="0">
                <a:solidFill>
                  <a:srgbClr val="7ABC32"/>
                </a:solidFill>
                <a:latin typeface="+mj-lt"/>
                <a:ea typeface="+mj-ea"/>
                <a:cs typeface="+mj-cs"/>
              </a:rPr>
              <a:t>RECOUPMENTS &amp; REDISTRIBUTIONS</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533400" y="13716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2" cstate="print"/>
          <a:stretch>
            <a:fillRect/>
          </a:stretch>
        </p:blipFill>
        <p:spPr>
          <a:xfrm>
            <a:off x="457200" y="3048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61</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normAutofit/>
          </a:bodyPr>
          <a:lstStyle/>
          <a:p>
            <a:r>
              <a:rPr lang="en-US" dirty="0" smtClean="0"/>
              <a:t>The provider will have the option to choose ONE of the following methods for returning the funds.</a:t>
            </a:r>
          </a:p>
          <a:p>
            <a:pPr lvl="1"/>
            <a:r>
              <a:rPr lang="en-US" dirty="0" smtClean="0"/>
              <a:t>1. Make a lump sum payment to HSD using cash on hand (check)</a:t>
            </a:r>
          </a:p>
          <a:p>
            <a:pPr lvl="1"/>
            <a:r>
              <a:rPr lang="en-US" dirty="0" smtClean="0"/>
              <a:t>2. Have HSD withhold new UC payments until the balance of the overpayment is depleted.</a:t>
            </a:r>
            <a:endParaRPr lang="en-US" dirty="0"/>
          </a:p>
        </p:txBody>
      </p:sp>
      <p:sp>
        <p:nvSpPr>
          <p:cNvPr id="6" name="Title 1"/>
          <p:cNvSpPr txBox="1">
            <a:spLocks/>
          </p:cNvSpPr>
          <p:nvPr/>
        </p:nvSpPr>
        <p:spPr>
          <a:xfrm>
            <a:off x="381000" y="12192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a:t>
            </a:r>
            <a:r>
              <a:rPr lang="en-US" sz="3600" b="1" noProof="0" dirty="0" smtClean="0">
                <a:solidFill>
                  <a:srgbClr val="7ABC32"/>
                </a:solidFill>
                <a:latin typeface="+mj-lt"/>
                <a:ea typeface="+mj-ea"/>
                <a:cs typeface="+mj-cs"/>
              </a:rPr>
              <a:t>RECOUPMENTS</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533400" y="13716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2" cstate="print"/>
          <a:stretch>
            <a:fillRect/>
          </a:stretch>
        </p:blipFill>
        <p:spPr>
          <a:xfrm>
            <a:off x="457200" y="3048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62</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normAutofit fontScale="92500" lnSpcReduction="10000"/>
          </a:bodyPr>
          <a:lstStyle/>
          <a:p>
            <a:r>
              <a:rPr lang="en-US" dirty="0" smtClean="0"/>
              <a:t>Redistributions of Recouped funds will occur as follows:</a:t>
            </a:r>
          </a:p>
          <a:p>
            <a:r>
              <a:rPr lang="en-US" dirty="0" smtClean="0"/>
              <a:t>Begin by redistributing the recouped funds to the Smallest Hospital Group. (Total Payments Cannot Exceed 60% of the UC pool.)</a:t>
            </a:r>
          </a:p>
          <a:p>
            <a:r>
              <a:rPr lang="en-US" dirty="0" smtClean="0"/>
              <a:t>The Small Hospital Group would receive the next set of redistributions, Limited to 30% of UC funds plus any excess from the Smallest Hospital Group (as much as 90% of total UC pool).</a:t>
            </a:r>
          </a:p>
          <a:p>
            <a:pPr>
              <a:buNone/>
            </a:pPr>
            <a:endParaRPr lang="en-US" dirty="0" smtClean="0"/>
          </a:p>
        </p:txBody>
      </p:sp>
      <p:sp>
        <p:nvSpPr>
          <p:cNvPr id="6" name="Title 1"/>
          <p:cNvSpPr txBox="1">
            <a:spLocks/>
          </p:cNvSpPr>
          <p:nvPr/>
        </p:nvSpPr>
        <p:spPr>
          <a:xfrm>
            <a:off x="381000" y="12192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a:t>
            </a:r>
            <a:r>
              <a:rPr lang="en-US" sz="3600" b="1" noProof="0" dirty="0" smtClean="0">
                <a:solidFill>
                  <a:srgbClr val="7ABC32"/>
                </a:solidFill>
                <a:latin typeface="+mj-lt"/>
                <a:ea typeface="+mj-ea"/>
                <a:cs typeface="+mj-cs"/>
              </a:rPr>
              <a:t>REDISTRIBUTIONS</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533400" y="13716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2" cstate="print"/>
          <a:stretch>
            <a:fillRect/>
          </a:stretch>
        </p:blipFill>
        <p:spPr>
          <a:xfrm>
            <a:off x="457200" y="3048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63</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normAutofit fontScale="92500" lnSpcReduction="10000"/>
          </a:bodyPr>
          <a:lstStyle/>
          <a:p>
            <a:r>
              <a:rPr lang="en-US" dirty="0" smtClean="0"/>
              <a:t>The Medium Hospital Group would receive the 3</a:t>
            </a:r>
            <a:r>
              <a:rPr lang="en-US" baseline="30000" dirty="0" smtClean="0"/>
              <a:t>rd</a:t>
            </a:r>
            <a:r>
              <a:rPr lang="en-US" dirty="0" smtClean="0"/>
              <a:t> set of redistributed funds. The sole limit to recouped funds this group could receive is the combined UCC of the hospitals in the group.</a:t>
            </a:r>
          </a:p>
          <a:p>
            <a:r>
              <a:rPr lang="en-US" dirty="0" smtClean="0"/>
              <a:t>The Large Hospital Group would receive any excess from the Medium Group. While the Largest Hospital Group would receive any remaining funds after all other hospitals have been made whole.</a:t>
            </a:r>
            <a:endParaRPr lang="en-US" dirty="0"/>
          </a:p>
        </p:txBody>
      </p:sp>
      <p:sp>
        <p:nvSpPr>
          <p:cNvPr id="6" name="Title 1"/>
          <p:cNvSpPr txBox="1">
            <a:spLocks/>
          </p:cNvSpPr>
          <p:nvPr/>
        </p:nvSpPr>
        <p:spPr>
          <a:xfrm>
            <a:off x="381000" y="1219200"/>
            <a:ext cx="8305800" cy="60960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ABC32"/>
                </a:solidFill>
                <a:effectLst/>
                <a:uLnTx/>
                <a:uFillTx/>
                <a:latin typeface="+mj-lt"/>
                <a:ea typeface="+mj-ea"/>
                <a:cs typeface="+mj-cs"/>
              </a:rPr>
              <a:t>    </a:t>
            </a:r>
            <a:r>
              <a:rPr lang="en-US" sz="3600" b="1" noProof="0" dirty="0" smtClean="0">
                <a:solidFill>
                  <a:srgbClr val="7ABC32"/>
                </a:solidFill>
                <a:latin typeface="+mj-lt"/>
                <a:ea typeface="+mj-ea"/>
                <a:cs typeface="+mj-cs"/>
              </a:rPr>
              <a:t>REDISTRIBUTIONS</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7" name="Rectangle 6"/>
          <p:cNvSpPr/>
          <p:nvPr/>
        </p:nvSpPr>
        <p:spPr>
          <a:xfrm>
            <a:off x="533400" y="13716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SLC Logo.jpg"/>
          <p:cNvPicPr>
            <a:picLocks noChangeAspect="1"/>
          </p:cNvPicPr>
          <p:nvPr/>
        </p:nvPicPr>
        <p:blipFill>
          <a:blip r:embed="rId2" cstate="print"/>
          <a:stretch>
            <a:fillRect/>
          </a:stretch>
        </p:blipFill>
        <p:spPr>
          <a:xfrm>
            <a:off x="457200" y="304800"/>
            <a:ext cx="2023872" cy="670560"/>
          </a:xfrm>
          <a:prstGeom prst="rect">
            <a:avLst/>
          </a:prstGeom>
        </p:spPr>
      </p:pic>
      <p:sp>
        <p:nvSpPr>
          <p:cNvPr id="9" name="Rectangle 8"/>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64</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1600200"/>
            <a:ext cx="8229600" cy="2286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QUESTIONS</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MSLC Logo.jpg"/>
          <p:cNvPicPr>
            <a:picLocks noChangeAspect="1"/>
          </p:cNvPicPr>
          <p:nvPr/>
        </p:nvPicPr>
        <p:blipFill>
          <a:blip r:embed="rId2" cstate="print"/>
          <a:stretch>
            <a:fillRect/>
          </a:stretch>
        </p:blipFill>
        <p:spPr>
          <a:xfrm>
            <a:off x="533400" y="457200"/>
            <a:ext cx="2023872" cy="670560"/>
          </a:xfrm>
          <a:prstGeom prst="rect">
            <a:avLst/>
          </a:prstGeom>
        </p:spPr>
      </p:pic>
      <p:sp>
        <p:nvSpPr>
          <p:cNvPr id="7" name="Rectangle 6"/>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8" name="Slide Number Placeholder 7"/>
          <p:cNvSpPr>
            <a:spLocks noGrp="1"/>
          </p:cNvSpPr>
          <p:nvPr>
            <p:ph type="sldNum" sz="quarter" idx="12"/>
          </p:nvPr>
        </p:nvSpPr>
        <p:spPr/>
        <p:txBody>
          <a:bodyPr/>
          <a:lstStyle/>
          <a:p>
            <a:fld id="{E11D7B48-DE36-4B5A-ACC5-3CCE3957AC83}" type="slidenum">
              <a:rPr lang="en-US" b="1" smtClean="0">
                <a:solidFill>
                  <a:schemeClr val="bg1"/>
                </a:solidFill>
              </a:rPr>
              <a:pPr/>
              <a:t>65</a:t>
            </a:fld>
            <a:endParaRPr lang="en-US" b="1" dirty="0">
              <a:solidFill>
                <a:schemeClr val="bg1"/>
              </a:solidFill>
            </a:endParaRPr>
          </a:p>
        </p:txBody>
      </p:sp>
      <p:pic>
        <p:nvPicPr>
          <p:cNvPr id="9" name="Picture 8" descr="Picture2.jpg"/>
          <p:cNvPicPr>
            <a:picLocks noChangeAspect="1"/>
          </p:cNvPicPr>
          <p:nvPr/>
        </p:nvPicPr>
        <p:blipFill>
          <a:blip r:embed="rId3" cstate="print"/>
          <a:stretch>
            <a:fillRect/>
          </a:stretch>
        </p:blipFill>
        <p:spPr>
          <a:xfrm>
            <a:off x="3429000" y="2286000"/>
            <a:ext cx="2400300" cy="34290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733800"/>
          </a:xfrm>
        </p:spPr>
        <p:txBody>
          <a:bodyPr>
            <a:normAutofit/>
          </a:bodyPr>
          <a:lstStyle/>
          <a:p>
            <a:pPr lvl="1"/>
            <a:r>
              <a:rPr lang="en-US" dirty="0" smtClean="0"/>
              <a:t>Chris Maben, Senior Accountant</a:t>
            </a:r>
          </a:p>
          <a:p>
            <a:pPr lvl="2"/>
            <a:r>
              <a:rPr lang="en-US" dirty="0" smtClean="0">
                <a:solidFill>
                  <a:srgbClr val="0000FF"/>
                </a:solidFill>
              </a:rPr>
              <a:t>maben@mslc.com</a:t>
            </a:r>
          </a:p>
          <a:p>
            <a:pPr lvl="1"/>
            <a:r>
              <a:rPr lang="en-US" dirty="0" smtClean="0"/>
              <a:t>Reuben Merriman, Senior Accountant</a:t>
            </a:r>
          </a:p>
          <a:p>
            <a:pPr lvl="2"/>
            <a:r>
              <a:rPr lang="en-US" dirty="0" smtClean="0">
                <a:solidFill>
                  <a:srgbClr val="0000FF"/>
                </a:solidFill>
              </a:rPr>
              <a:t>rmerriman@mslc.com</a:t>
            </a:r>
          </a:p>
          <a:p>
            <a:pPr lvl="1"/>
            <a:r>
              <a:rPr lang="en-US" dirty="0" smtClean="0"/>
              <a:t>Julia Hill, Senior Manager </a:t>
            </a:r>
          </a:p>
          <a:p>
            <a:pPr lvl="2"/>
            <a:r>
              <a:rPr lang="en-US" dirty="0" smtClean="0">
                <a:solidFill>
                  <a:srgbClr val="0000FF"/>
                </a:solidFill>
              </a:rPr>
              <a:t>juliah@mslc.com</a:t>
            </a:r>
            <a:endParaRPr lang="en-US" dirty="0" smtClean="0"/>
          </a:p>
          <a:p>
            <a:pPr lvl="1"/>
            <a:r>
              <a:rPr lang="en-US" dirty="0" smtClean="0"/>
              <a:t>Telephone: (505)243-3486</a:t>
            </a:r>
          </a:p>
        </p:txBody>
      </p:sp>
      <p:sp>
        <p:nvSpPr>
          <p:cNvPr id="5" name="Title 1"/>
          <p:cNvSpPr txBox="1">
            <a:spLocks/>
          </p:cNvSpPr>
          <p:nvPr/>
        </p:nvSpPr>
        <p:spPr>
          <a:xfrm>
            <a:off x="457200" y="106680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t>
            </a:r>
            <a:r>
              <a:rPr lang="en-US" sz="3600" b="1" dirty="0" smtClean="0">
                <a:solidFill>
                  <a:srgbClr val="7ABC32"/>
                </a:solidFill>
                <a:latin typeface="+mj-lt"/>
                <a:ea typeface="+mj-ea"/>
                <a:cs typeface="+mj-cs"/>
              </a:rPr>
              <a:t>Myers and Stauffer Contact Information</a:t>
            </a:r>
            <a:endParaRPr kumimoji="0" lang="en-US" sz="3600" b="1" i="0" u="none" strike="noStrike" kern="1200" cap="none" spc="0" normalizeH="0" baseline="0" noProof="0" dirty="0">
              <a:ln>
                <a:noFill/>
              </a:ln>
              <a:solidFill>
                <a:srgbClr val="7ABC32"/>
              </a:solidFill>
              <a:effectLst/>
              <a:uLnTx/>
              <a:uFillTx/>
              <a:latin typeface="+mj-lt"/>
              <a:ea typeface="+mj-ea"/>
              <a:cs typeface="+mj-cs"/>
            </a:endParaRPr>
          </a:p>
        </p:txBody>
      </p:sp>
      <p:sp>
        <p:nvSpPr>
          <p:cNvPr id="6" name="Rectangle 5"/>
          <p:cNvSpPr/>
          <p:nvPr/>
        </p:nvSpPr>
        <p:spPr>
          <a:xfrm>
            <a:off x="533400" y="15240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SLC Logo.jpg"/>
          <p:cNvPicPr>
            <a:picLocks noChangeAspect="1"/>
          </p:cNvPicPr>
          <p:nvPr/>
        </p:nvPicPr>
        <p:blipFill>
          <a:blip r:embed="rId3" cstate="print"/>
          <a:stretch>
            <a:fillRect/>
          </a:stretch>
        </p:blipFill>
        <p:spPr>
          <a:xfrm>
            <a:off x="457200" y="228600"/>
            <a:ext cx="2023872" cy="670560"/>
          </a:xfrm>
          <a:prstGeom prst="rect">
            <a:avLst/>
          </a:prstGeom>
        </p:spPr>
      </p:pic>
      <p:sp>
        <p:nvSpPr>
          <p:cNvPr id="8" name="Rectangle 7"/>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10" name="Slide Number Placeholder 9"/>
          <p:cNvSpPr>
            <a:spLocks noGrp="1"/>
          </p:cNvSpPr>
          <p:nvPr>
            <p:ph type="sldNum" sz="quarter" idx="12"/>
          </p:nvPr>
        </p:nvSpPr>
        <p:spPr/>
        <p:txBody>
          <a:bodyPr/>
          <a:lstStyle/>
          <a:p>
            <a:fld id="{E11D7B48-DE36-4B5A-ACC5-3CCE3957AC83}" type="slidenum">
              <a:rPr lang="en-US" b="1" smtClean="0">
                <a:solidFill>
                  <a:schemeClr val="bg1"/>
                </a:solidFill>
              </a:rPr>
              <a:pPr/>
              <a:t>66</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1600200"/>
            <a:ext cx="8229600" cy="2286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QUESTIONS</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MSLC Logo.jpg"/>
          <p:cNvPicPr>
            <a:picLocks noChangeAspect="1"/>
          </p:cNvPicPr>
          <p:nvPr/>
        </p:nvPicPr>
        <p:blipFill>
          <a:blip r:embed="rId3" cstate="print"/>
          <a:stretch>
            <a:fillRect/>
          </a:stretch>
        </p:blipFill>
        <p:spPr>
          <a:xfrm>
            <a:off x="533400" y="457200"/>
            <a:ext cx="2023872" cy="670560"/>
          </a:xfrm>
          <a:prstGeom prst="rect">
            <a:avLst/>
          </a:prstGeom>
        </p:spPr>
      </p:pic>
      <p:sp>
        <p:nvSpPr>
          <p:cNvPr id="7" name="Rectangle 6"/>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8" name="Slide Number Placeholder 7"/>
          <p:cNvSpPr>
            <a:spLocks noGrp="1"/>
          </p:cNvSpPr>
          <p:nvPr>
            <p:ph type="sldNum" sz="quarter" idx="12"/>
          </p:nvPr>
        </p:nvSpPr>
        <p:spPr/>
        <p:txBody>
          <a:bodyPr/>
          <a:lstStyle/>
          <a:p>
            <a:fld id="{E11D7B48-DE36-4B5A-ACC5-3CCE3957AC83}" type="slidenum">
              <a:rPr lang="en-US" b="1" smtClean="0">
                <a:solidFill>
                  <a:schemeClr val="bg1"/>
                </a:solidFill>
              </a:rPr>
              <a:pPr/>
              <a:t>7</a:t>
            </a:fld>
            <a:endParaRPr lang="en-US" b="1" dirty="0">
              <a:solidFill>
                <a:schemeClr val="bg1"/>
              </a:solidFill>
            </a:endParaRPr>
          </a:p>
        </p:txBody>
      </p:sp>
      <p:pic>
        <p:nvPicPr>
          <p:cNvPr id="9" name="Picture 8" descr="Picture2.jpg"/>
          <p:cNvPicPr>
            <a:picLocks noChangeAspect="1"/>
          </p:cNvPicPr>
          <p:nvPr/>
        </p:nvPicPr>
        <p:blipFill>
          <a:blip r:embed="rId4" cstate="print"/>
          <a:stretch>
            <a:fillRect/>
          </a:stretch>
        </p:blipFill>
        <p:spPr>
          <a:xfrm>
            <a:off x="3429000" y="2286000"/>
            <a:ext cx="2400300" cy="3429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2209800"/>
          </a:xfrm>
        </p:spPr>
        <p:txBody>
          <a:bodyPr>
            <a:normAutofit fontScale="90000"/>
          </a:bodyPr>
          <a:lstStyle/>
          <a:p>
            <a:r>
              <a:rPr lang="en-US" b="1" dirty="0" smtClean="0"/>
              <a:t>UNCOMPENSATED CARE PAYMENTS</a:t>
            </a:r>
            <a:r>
              <a:rPr lang="en-US" dirty="0" smtClean="0"/>
              <a:t/>
            </a:r>
            <a:br>
              <a:rPr lang="en-US" dirty="0" smtClean="0"/>
            </a:br>
            <a:r>
              <a:rPr lang="en-US" dirty="0" smtClean="0"/>
              <a:t> </a:t>
            </a:r>
            <a:br>
              <a:rPr lang="en-US" dirty="0" smtClean="0"/>
            </a:br>
            <a:r>
              <a:rPr lang="en-US" b="1" dirty="0" smtClean="0">
                <a:solidFill>
                  <a:srgbClr val="7ABC32"/>
                </a:solidFill>
              </a:rPr>
              <a:t>APPLICATION</a:t>
            </a:r>
            <a:r>
              <a:rPr lang="en-US" dirty="0" smtClean="0"/>
              <a:t/>
            </a:r>
            <a:br>
              <a:rPr lang="en-US" dirty="0" smtClean="0"/>
            </a:br>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pic>
        <p:nvPicPr>
          <p:cNvPr id="6" name="Picture 5" descr="MSLC Logo.jpg"/>
          <p:cNvPicPr>
            <a:picLocks noChangeAspect="1"/>
          </p:cNvPicPr>
          <p:nvPr/>
        </p:nvPicPr>
        <p:blipFill>
          <a:blip r:embed="rId3" cstate="print"/>
          <a:stretch>
            <a:fillRect/>
          </a:stretch>
        </p:blipFill>
        <p:spPr>
          <a:xfrm>
            <a:off x="304800" y="381000"/>
            <a:ext cx="2023872" cy="670560"/>
          </a:xfrm>
          <a:prstGeom prst="rect">
            <a:avLst/>
          </a:prstGeom>
        </p:spPr>
      </p:pic>
      <p:sp>
        <p:nvSpPr>
          <p:cNvPr id="7" name="Slide Number Placeholder 6"/>
          <p:cNvSpPr>
            <a:spLocks noGrp="1"/>
          </p:cNvSpPr>
          <p:nvPr>
            <p:ph type="sldNum" sz="quarter" idx="12"/>
          </p:nvPr>
        </p:nvSpPr>
        <p:spPr/>
        <p:txBody>
          <a:bodyPr/>
          <a:lstStyle/>
          <a:p>
            <a:fld id="{E11D7B48-DE36-4B5A-ACC5-3CCE3957AC83}" type="slidenum">
              <a:rPr lang="en-US" b="1" smtClean="0">
                <a:solidFill>
                  <a:schemeClr val="bg1"/>
                </a:solidFill>
              </a:rPr>
              <a:pPr/>
              <a:t>8</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05800" cy="762000"/>
          </a:xfrm>
        </p:spPr>
        <p:txBody>
          <a:bodyPr>
            <a:normAutofit/>
          </a:bodyPr>
          <a:lstStyle/>
          <a:p>
            <a:pPr algn="l"/>
            <a:r>
              <a:rPr lang="en-US" sz="3600" b="1" dirty="0" smtClean="0">
                <a:solidFill>
                  <a:srgbClr val="7ABC32"/>
                </a:solidFill>
              </a:rPr>
              <a:t>    UC PAYMENT APPLICATION</a:t>
            </a:r>
            <a:endParaRPr lang="en-US" sz="3600" b="1" dirty="0">
              <a:solidFill>
                <a:srgbClr val="7ABC32"/>
              </a:solidFill>
            </a:endParaRPr>
          </a:p>
        </p:txBody>
      </p:sp>
      <p:sp>
        <p:nvSpPr>
          <p:cNvPr id="3" name="Content Placeholder 2"/>
          <p:cNvSpPr>
            <a:spLocks noGrp="1"/>
          </p:cNvSpPr>
          <p:nvPr>
            <p:ph idx="1"/>
          </p:nvPr>
        </p:nvSpPr>
        <p:spPr>
          <a:xfrm>
            <a:off x="457200" y="1676400"/>
            <a:ext cx="8229600" cy="4525963"/>
          </a:xfrm>
        </p:spPr>
        <p:txBody>
          <a:bodyPr>
            <a:normAutofit fontScale="92500" lnSpcReduction="10000"/>
          </a:bodyPr>
          <a:lstStyle/>
          <a:p>
            <a:r>
              <a:rPr lang="en-US" dirty="0" smtClean="0"/>
              <a:t>The UC Payment Application was created using the DSH examination tool (section A – K, and “UCC Summary” tab). </a:t>
            </a:r>
          </a:p>
          <a:p>
            <a:r>
              <a:rPr lang="en-US" dirty="0" smtClean="0"/>
              <a:t>The “Payment Adjustments” tab was designed to account for estimates in payments and/or Medicaid utilization.</a:t>
            </a:r>
          </a:p>
          <a:p>
            <a:pPr lvl="1"/>
            <a:r>
              <a:rPr lang="en-US" dirty="0" smtClean="0"/>
              <a:t>The UCC calculated using the application is based on historical data (2014) and will not always reflect reimbursement methods in the UC payment year (2016). </a:t>
            </a:r>
          </a:p>
          <a:p>
            <a:pPr lvl="1"/>
            <a:endParaRPr lang="en-US" dirty="0"/>
          </a:p>
        </p:txBody>
      </p:sp>
      <p:sp>
        <p:nvSpPr>
          <p:cNvPr id="5" name="Rectangle 4"/>
          <p:cNvSpPr/>
          <p:nvPr/>
        </p:nvSpPr>
        <p:spPr>
          <a:xfrm>
            <a:off x="0" y="6248400"/>
            <a:ext cx="9144000" cy="609600"/>
          </a:xfrm>
          <a:prstGeom prst="rect">
            <a:avLst/>
          </a:prstGeom>
          <a:solidFill>
            <a:srgbClr val="7ABC3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200" b="1" dirty="0" smtClean="0">
                <a:latin typeface="Arial Rounded MT Bold" pitchFamily="34" charset="0"/>
              </a:rPr>
              <a:t>          DEDICATED TO GOVERNMENT HEALTH PROGRAMS</a:t>
            </a:r>
          </a:p>
          <a:p>
            <a:pPr algn="ctr"/>
            <a:endParaRPr lang="en-US" dirty="0"/>
          </a:p>
        </p:txBody>
      </p:sp>
      <p:sp>
        <p:nvSpPr>
          <p:cNvPr id="6" name="Slide Number Placeholder 5"/>
          <p:cNvSpPr>
            <a:spLocks noGrp="1"/>
          </p:cNvSpPr>
          <p:nvPr>
            <p:ph type="sldNum" sz="quarter" idx="12"/>
          </p:nvPr>
        </p:nvSpPr>
        <p:spPr/>
        <p:txBody>
          <a:bodyPr/>
          <a:lstStyle/>
          <a:p>
            <a:fld id="{E11D7B48-DE36-4B5A-ACC5-3CCE3957AC83}" type="slidenum">
              <a:rPr lang="en-US" b="1" smtClean="0">
                <a:solidFill>
                  <a:schemeClr val="bg1"/>
                </a:solidFill>
              </a:rPr>
              <a:pPr/>
              <a:t>9</a:t>
            </a:fld>
            <a:endParaRPr lang="en-US" b="1" dirty="0">
              <a:solidFill>
                <a:schemeClr val="bg1"/>
              </a:solidFill>
            </a:endParaRPr>
          </a:p>
        </p:txBody>
      </p:sp>
      <p:sp>
        <p:nvSpPr>
          <p:cNvPr id="8" name="Rectangle 7"/>
          <p:cNvSpPr/>
          <p:nvPr/>
        </p:nvSpPr>
        <p:spPr>
          <a:xfrm>
            <a:off x="457200" y="1219200"/>
            <a:ext cx="228600" cy="228600"/>
          </a:xfrm>
          <a:prstGeom prst="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SLC Logo.jpg"/>
          <p:cNvPicPr>
            <a:picLocks noChangeAspect="1"/>
          </p:cNvPicPr>
          <p:nvPr/>
        </p:nvPicPr>
        <p:blipFill>
          <a:blip r:embed="rId3" cstate="print"/>
          <a:stretch>
            <a:fillRect/>
          </a:stretch>
        </p:blipFill>
        <p:spPr>
          <a:xfrm>
            <a:off x="381000" y="228600"/>
            <a:ext cx="2023872" cy="6705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2846</TotalTime>
  <Words>3177</Words>
  <Application>Microsoft Office PowerPoint</Application>
  <PresentationFormat>On-screen Show (4:3)</PresentationFormat>
  <Paragraphs>511</Paragraphs>
  <Slides>66</Slides>
  <Notes>46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Training for the SNCP Uncompensated Care (UC)  Payment Application</vt:lpstr>
      <vt:lpstr> UNCOMPENSATED CARE POOL   OVERVIEW </vt:lpstr>
      <vt:lpstr>PowerPoint Presentation</vt:lpstr>
      <vt:lpstr>PowerPoint Presentation</vt:lpstr>
      <vt:lpstr>PowerPoint Presentation</vt:lpstr>
      <vt:lpstr>PowerPoint Presentation</vt:lpstr>
      <vt:lpstr>PowerPoint Presentation</vt:lpstr>
      <vt:lpstr>UNCOMPENSATED CARE PAYMENTS   APPLICATION </vt:lpstr>
      <vt:lpstr>    UC PAYMENT APPLICATION</vt:lpstr>
      <vt:lpstr>PowerPoint Presentation</vt:lpstr>
      <vt:lpstr>PowerPoint Presentation</vt:lpstr>
      <vt:lpstr>      UC PAYMENT APPLICATION</vt:lpstr>
      <vt:lpstr>      UC PAYMENT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UNCOMPENSATED CARE   INTERIM PAYMENTS  </vt:lpstr>
      <vt:lpstr>PowerPoint Presentation</vt:lpstr>
      <vt:lpstr>PowerPoint Presentation</vt:lpstr>
      <vt:lpstr>PowerPoint Presentation</vt:lpstr>
      <vt:lpstr>PowerPoint Presentation</vt:lpstr>
      <vt:lpstr>PowerPoint Presentation</vt:lpstr>
      <vt:lpstr>UNCOMPENSATED CARE   RECONCILIATIONS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the Uncompensated Care (UC) Pool Payment Application</dc:title>
  <dc:creator>rmerriman</dc:creator>
  <cp:lastModifiedBy>Victoria W. Warner-Stratton</cp:lastModifiedBy>
  <cp:revision>295</cp:revision>
  <dcterms:created xsi:type="dcterms:W3CDTF">2015-07-23T15:29:16Z</dcterms:created>
  <dcterms:modified xsi:type="dcterms:W3CDTF">2015-09-23T18:03:27Z</dcterms:modified>
</cp:coreProperties>
</file>